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3" r:id="rId3"/>
    <p:sldId id="313" r:id="rId4"/>
    <p:sldId id="260" r:id="rId5"/>
    <p:sldId id="324" r:id="rId6"/>
    <p:sldId id="268" r:id="rId7"/>
    <p:sldId id="264" r:id="rId8"/>
    <p:sldId id="269" r:id="rId9"/>
    <p:sldId id="290" r:id="rId10"/>
    <p:sldId id="291" r:id="rId11"/>
    <p:sldId id="326" r:id="rId12"/>
    <p:sldId id="284" r:id="rId13"/>
    <p:sldId id="327" r:id="rId14"/>
    <p:sldId id="360" r:id="rId15"/>
    <p:sldId id="361" r:id="rId16"/>
    <p:sldId id="335" r:id="rId17"/>
    <p:sldId id="362" r:id="rId18"/>
    <p:sldId id="363" r:id="rId19"/>
    <p:sldId id="339" r:id="rId20"/>
    <p:sldId id="347" r:id="rId21"/>
    <p:sldId id="348" r:id="rId22"/>
    <p:sldId id="349" r:id="rId23"/>
    <p:sldId id="350" r:id="rId24"/>
    <p:sldId id="364" r:id="rId25"/>
    <p:sldId id="351" r:id="rId26"/>
    <p:sldId id="365" r:id="rId27"/>
    <p:sldId id="352" r:id="rId28"/>
    <p:sldId id="353" r:id="rId29"/>
    <p:sldId id="354" r:id="rId30"/>
    <p:sldId id="355" r:id="rId31"/>
    <p:sldId id="356" r:id="rId32"/>
    <p:sldId id="358" r:id="rId33"/>
    <p:sldId id="276" r:id="rId34"/>
  </p:sldIdLst>
  <p:sldSz cx="9144000" cy="6858000" type="screen4x3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A74AE8"/>
    <a:srgbClr val="3DB9E8"/>
    <a:srgbClr val="76A61A"/>
    <a:srgbClr val="E4B13E"/>
    <a:srgbClr val="E4C23C"/>
    <a:srgbClr val="E4DB5C"/>
    <a:srgbClr val="00BB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5" autoAdjust="0"/>
    <p:restoredTop sz="94683" autoAdjust="0"/>
  </p:normalViewPr>
  <p:slideViewPr>
    <p:cSldViewPr snapToGrid="0"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ED692-C097-C44E-8AC8-1CDB3DC24028}" type="datetimeFigureOut">
              <a:rPr lang="fr-FR" smtClean="0"/>
              <a:pPr/>
              <a:t>9/07/16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9256E-0C86-2748-81AE-193B20BBE7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1859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700DA-FCA1-2D4C-B8CA-143696E57381}" type="datetimeFigureOut">
              <a:rPr lang="fr-FR" smtClean="0"/>
              <a:pPr/>
              <a:t>9/07/16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FE3C1-86C8-384D-97A3-46686893731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277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8452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165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786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611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413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347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065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58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DEA-F81B-1D46-B387-DFEB6DF7050F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COMPAS'2016,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88C6-4123-9F48-A696-73A4A3FD3A78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COMPAS'2016,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0B08-654E-D34D-8CFE-3C04E74B733B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COMPAS'2016,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0550-C048-F845-9252-0FCA90BFF449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COMPAS'2016,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3FF-274B-9042-B657-39D060EBABE1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COMPAS'2016,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5B77-F78F-2644-A01A-4DA8DFACDFE1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COMPAS'2016, vincent.rodin@univ-brest.fr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FA2C-56C9-F54C-B2C1-E6E5B58F4E5C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COMPAS'2016, vincent.rodin@univ-brest.fr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22D5-3175-D642-931F-81A307FD96F6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COMPAS'2016, vincent.rodin@univ-brest.fr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9FE7-CF69-C94A-8421-8AACD27ED542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COMPAS'2016, vincent.rodin@univ-brest.fr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34D1-1EDD-1D40-8BD6-82F8D18D86EA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COMPAS'2016, vincent.rodin@univ-brest.fr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E538-B454-8F40-9075-73D0C2918402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COMPAS'2016, vincent.rodin@univ-brest.fr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0015-A1FE-C94C-8005-3BFAA5D4D2AF}" type="datetime1">
              <a:rPr lang="fr-FR" smtClean="0"/>
              <a:pPr/>
              <a:t>9/07/16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COMPAS'2016, vincent.rodin@univ-brest.fr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13584" y="6356350"/>
            <a:ext cx="82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E782-04FC-FA4E-B640-724D774CDCB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 descr="cnrs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50240" y="6273211"/>
            <a:ext cx="591071" cy="591071"/>
          </a:xfrm>
          <a:prstGeom prst="rect">
            <a:avLst/>
          </a:prstGeom>
        </p:spPr>
      </p:pic>
      <p:pic>
        <p:nvPicPr>
          <p:cNvPr id="8" name="Image 7" descr="lab-sticc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51837"/>
            <a:ext cx="1336842" cy="612445"/>
          </a:xfrm>
          <a:prstGeom prst="rect">
            <a:avLst/>
          </a:prstGeom>
        </p:spPr>
      </p:pic>
      <p:pic>
        <p:nvPicPr>
          <p:cNvPr id="9" name="Image 8" descr="logoUBO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95514" y="0"/>
            <a:ext cx="935789" cy="935789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0" y="958673"/>
            <a:ext cx="9165287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EtoileBleue.gif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16738" y="95899"/>
            <a:ext cx="726157" cy="7341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6" Type="http://schemas.microsoft.com/office/2007/relationships/media" Target="file:///C:\Users\rodin\Desktop\Clef\Documents\cBio2015\proliferation.mp4" TargetMode="External"/><Relationship Id="rId7" Type="http://schemas.openxmlformats.org/officeDocument/2006/relationships/image" Target="../media/image21.png"/><Relationship Id="rId8" Type="http://schemas.openxmlformats.org/officeDocument/2006/relationships/image" Target="../media/image27.png"/><Relationship Id="rId1" Type="http://schemas.openxmlformats.org/officeDocument/2006/relationships/video" Target="file://localhost/Users/chemString/Desktop/Compas/cBio2015/proliferation.mp4" TargetMode="Externa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5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d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df"/><Relationship Id="rId6" Type="http://schemas.openxmlformats.org/officeDocument/2006/relationships/image" Target="../media/image20.png"/><Relationship Id="rId7" Type="http://schemas.microsoft.com/office/2007/relationships/media" Target="file:///C:\Users\rodin\Desktop\Clef\Documents\cBio2015\division.mp4" TargetMode="External"/><Relationship Id="rId8" Type="http://schemas.openxmlformats.org/officeDocument/2006/relationships/image" Target="../media/image21.png"/><Relationship Id="rId9" Type="http://schemas.openxmlformats.org/officeDocument/2006/relationships/image" Target="../media/image22.pdf"/><Relationship Id="rId10" Type="http://schemas.openxmlformats.org/officeDocument/2006/relationships/image" Target="../media/image23.png"/><Relationship Id="rId11" Type="http://schemas.microsoft.com/office/2007/relationships/media" Target="file:///C:\Users\rodin\Desktop\Clef\Documents\cBio2015\aggregation.mp4" TargetMode="External"/><Relationship Id="rId1" Type="http://schemas.openxmlformats.org/officeDocument/2006/relationships/video" Target="file://localhost/Users/chemString/Desktop/Compas/cBio2015/division.mp4" TargetMode="External"/><Relationship Id="rId2" Type="http://schemas.openxmlformats.org/officeDocument/2006/relationships/video" Target="file://localhost/Users/chemString/Desktop/Compas/cBio2015/aggregation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microsoft.com/office/2007/relationships/media" Target="file:///C:\Users\rodin\Desktop\Clef\Documents\cBio2015\migration_chemical_gradient.mp4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1" Type="http://schemas.openxmlformats.org/officeDocument/2006/relationships/video" Target="file://localhost/Users/chemString/Desktop/Compas/cBio2015/migration_chemical_gradient.mp4" TargetMode="Externa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111" y="916928"/>
            <a:ext cx="8700418" cy="3573854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/>
              <a:t>Gestion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efficace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des </a:t>
            </a:r>
            <a:r>
              <a:rPr lang="en-US" sz="4000" b="1" dirty="0" err="1" smtClean="0"/>
              <a:t>ressources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mémoire</a:t>
            </a:r>
            <a:r>
              <a:rPr lang="en-US" sz="4000" b="1" dirty="0" smtClean="0"/>
              <a:t> et de </a:t>
            </a:r>
            <a:r>
              <a:rPr lang="en-US" sz="4000" b="1" dirty="0" err="1" smtClean="0"/>
              <a:t>calcul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pour </a:t>
            </a:r>
            <a:r>
              <a:rPr lang="en-US" sz="4000" b="1" dirty="0" err="1" smtClean="0"/>
              <a:t>l’exécution</a:t>
            </a:r>
            <a:r>
              <a:rPr lang="en-US" sz="4000" b="1" dirty="0" smtClean="0"/>
              <a:t> de</a:t>
            </a:r>
            <a:br>
              <a:rPr lang="en-US" sz="4000" b="1" dirty="0" smtClean="0"/>
            </a:br>
            <a:r>
              <a:rPr lang="en-US" sz="4000" b="1" dirty="0" err="1" smtClean="0"/>
              <a:t>système</a:t>
            </a:r>
            <a:r>
              <a:rPr lang="en-US" sz="4000" b="1" dirty="0" smtClean="0"/>
              <a:t> multi-agents</a:t>
            </a:r>
            <a:br>
              <a:rPr lang="en-US" sz="4000" b="1" dirty="0" smtClean="0"/>
            </a:br>
            <a:r>
              <a:rPr lang="en-US" sz="4000" b="1" dirty="0" err="1" smtClean="0"/>
              <a:t>sur</a:t>
            </a:r>
            <a:r>
              <a:rPr lang="en-US" sz="4000" b="1" dirty="0" smtClean="0"/>
              <a:t> architectures </a:t>
            </a:r>
            <a:r>
              <a:rPr lang="en-US" sz="4000" b="1" dirty="0" err="1" smtClean="0"/>
              <a:t>parallèles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avec </a:t>
            </a:r>
            <a:r>
              <a:rPr lang="en-US" sz="4000" b="1" dirty="0" err="1" smtClean="0"/>
              <a:t>OpenCL</a:t>
            </a:r>
            <a:r>
              <a:rPr lang="en-US" sz="4000" b="1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117219"/>
            <a:ext cx="7168152" cy="1752600"/>
          </a:xfrm>
        </p:spPr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Lab-STICC</a:t>
            </a:r>
            <a:r>
              <a:rPr lang="fr-FR" dirty="0" smtClean="0">
                <a:solidFill>
                  <a:schemeClr val="tx1"/>
                </a:solidFill>
              </a:rPr>
              <a:t>, UMR 6285, CNRS,</a:t>
            </a:r>
          </a:p>
          <a:p>
            <a:r>
              <a:rPr lang="fr-FR" dirty="0" err="1" smtClean="0">
                <a:solidFill>
                  <a:schemeClr val="tx1"/>
                </a:solidFill>
              </a:rPr>
              <a:t>Dépt</a:t>
            </a:r>
            <a:r>
              <a:rPr lang="fr-FR" dirty="0" smtClean="0">
                <a:solidFill>
                  <a:schemeClr val="tx1"/>
                </a:solidFill>
              </a:rPr>
              <a:t> Informatique, Université de Brest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372" y="4490782"/>
            <a:ext cx="8636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Anne </a:t>
            </a:r>
            <a:r>
              <a:rPr lang="fr-FR" sz="2800" dirty="0" err="1"/>
              <a:t>Jeannin-</a:t>
            </a:r>
            <a:r>
              <a:rPr lang="fr-FR" sz="2800" dirty="0" err="1" smtClean="0"/>
              <a:t>Girardon</a:t>
            </a:r>
            <a:r>
              <a:rPr lang="fr-FR" sz="2800" dirty="0" smtClean="0"/>
              <a:t>, Vincent Rodin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 descr="cellulo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1" y="4544880"/>
            <a:ext cx="1244379" cy="124437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68223" y="6441799"/>
            <a:ext cx="449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Compas’2016, </a:t>
            </a:r>
            <a:r>
              <a:rPr lang="fr-FR" dirty="0" err="1" smtClean="0"/>
              <a:t>vincent.rodin@univ-brest.fr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simu_proliferation_evolutionpo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53632" y="3876182"/>
            <a:ext cx="5669672" cy="301171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10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92894"/>
            <a:ext cx="7772400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Virtual </a:t>
            </a:r>
            <a:r>
              <a:rPr lang="fr-FR" dirty="0" err="1" smtClean="0"/>
              <a:t>Biological</a:t>
            </a:r>
            <a:r>
              <a:rPr lang="fr-FR" dirty="0" smtClean="0"/>
              <a:t> Model (3/3)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21" name="proliferation.mp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208" y="1320818"/>
            <a:ext cx="2612570" cy="2757713"/>
          </a:xfrm>
          <a:prstGeom prst="rect">
            <a:avLst/>
          </a:prstGeom>
        </p:spPr>
      </p:pic>
      <p:pic>
        <p:nvPicPr>
          <p:cNvPr id="31" name="Image 30" descr="vlcsnap-2015-05-03-11h05m15s132.png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095693" y="1320874"/>
            <a:ext cx="2613600" cy="2757600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1225177" y="1806203"/>
            <a:ext cx="2811878" cy="2181426"/>
            <a:chOff x="414812" y="1408345"/>
            <a:chExt cx="2811878" cy="2181426"/>
          </a:xfrm>
        </p:grpSpPr>
        <p:grpSp>
          <p:nvGrpSpPr>
            <p:cNvPr id="19" name="Grouper 52"/>
            <p:cNvGrpSpPr/>
            <p:nvPr/>
          </p:nvGrpSpPr>
          <p:grpSpPr>
            <a:xfrm>
              <a:off x="1646926" y="3188362"/>
              <a:ext cx="351366" cy="369332"/>
              <a:chOff x="7797081" y="4901756"/>
              <a:chExt cx="351366" cy="369332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7809479" y="4923137"/>
                <a:ext cx="326571" cy="326571"/>
              </a:xfrm>
              <a:prstGeom prst="rect">
                <a:avLst/>
              </a:prstGeom>
              <a:solidFill>
                <a:srgbClr val="A74AE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7797081" y="4901756"/>
                <a:ext cx="351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D</a:t>
                </a:r>
                <a:endParaRPr lang="fr-FR" sz="1400" dirty="0"/>
              </a:p>
            </p:txBody>
          </p:sp>
        </p:grpSp>
        <p:grpSp>
          <p:nvGrpSpPr>
            <p:cNvPr id="24" name="Grouper 49"/>
            <p:cNvGrpSpPr/>
            <p:nvPr/>
          </p:nvGrpSpPr>
          <p:grpSpPr>
            <a:xfrm>
              <a:off x="2771367" y="3156285"/>
              <a:ext cx="455323" cy="433486"/>
              <a:chOff x="5303328" y="5253667"/>
              <a:chExt cx="455323" cy="433486"/>
            </a:xfrm>
          </p:grpSpPr>
          <p:sp>
            <p:nvSpPr>
              <p:cNvPr id="62" name="Ellipse 61"/>
              <p:cNvSpPr/>
              <p:nvPr/>
            </p:nvSpPr>
            <p:spPr>
              <a:xfrm>
                <a:off x="5307227" y="5253667"/>
                <a:ext cx="447524" cy="433486"/>
              </a:xfrm>
              <a:prstGeom prst="ellipse">
                <a:avLst/>
              </a:prstGeom>
              <a:solidFill>
                <a:srgbClr val="3DB9E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5303328" y="5285744"/>
                <a:ext cx="455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T</a:t>
                </a:r>
                <a:r>
                  <a:rPr lang="fr-FR" sz="1400" dirty="0" smtClean="0"/>
                  <a:t>C</a:t>
                </a:r>
                <a:endParaRPr lang="fr-FR" sz="1400" dirty="0"/>
              </a:p>
            </p:txBody>
          </p:sp>
        </p:grpSp>
        <p:grpSp>
          <p:nvGrpSpPr>
            <p:cNvPr id="26" name="Grouper 47"/>
            <p:cNvGrpSpPr/>
            <p:nvPr/>
          </p:nvGrpSpPr>
          <p:grpSpPr>
            <a:xfrm>
              <a:off x="418711" y="1408345"/>
              <a:ext cx="447524" cy="433486"/>
              <a:chOff x="5297714" y="3509562"/>
              <a:chExt cx="447524" cy="433486"/>
            </a:xfrm>
          </p:grpSpPr>
          <p:sp>
            <p:nvSpPr>
              <p:cNvPr id="60" name="Ellipse 59"/>
              <p:cNvSpPr/>
              <p:nvPr/>
            </p:nvSpPr>
            <p:spPr>
              <a:xfrm>
                <a:off x="5297714" y="3509562"/>
                <a:ext cx="447524" cy="433486"/>
              </a:xfrm>
              <a:prstGeom prst="ellipse">
                <a:avLst/>
              </a:prstGeom>
              <a:solidFill>
                <a:srgbClr val="E4B13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5300903" y="354163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T</a:t>
                </a:r>
                <a:r>
                  <a:rPr lang="fr-FR" sz="1400" dirty="0" smtClean="0"/>
                  <a:t>A</a:t>
                </a:r>
                <a:endParaRPr lang="fr-FR" sz="1400" dirty="0"/>
              </a:p>
            </p:txBody>
          </p:sp>
        </p:grpSp>
        <p:grpSp>
          <p:nvGrpSpPr>
            <p:cNvPr id="33" name="Grouper 48"/>
            <p:cNvGrpSpPr/>
            <p:nvPr/>
          </p:nvGrpSpPr>
          <p:grpSpPr>
            <a:xfrm>
              <a:off x="466747" y="2307323"/>
              <a:ext cx="351453" cy="369332"/>
              <a:chOff x="6113451" y="3537431"/>
              <a:chExt cx="351453" cy="369332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125892" y="3558812"/>
                <a:ext cx="326571" cy="326571"/>
              </a:xfrm>
              <a:prstGeom prst="rect">
                <a:avLst/>
              </a:prstGeom>
              <a:solidFill>
                <a:srgbClr val="E4C23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6113451" y="3537431"/>
                <a:ext cx="351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A</a:t>
                </a:r>
                <a:endParaRPr lang="fr-FR" sz="1400" dirty="0"/>
              </a:p>
            </p:txBody>
          </p:sp>
        </p:grpSp>
        <p:grpSp>
          <p:nvGrpSpPr>
            <p:cNvPr id="34" name="Grouper 45"/>
            <p:cNvGrpSpPr/>
            <p:nvPr/>
          </p:nvGrpSpPr>
          <p:grpSpPr>
            <a:xfrm>
              <a:off x="1653295" y="1440422"/>
              <a:ext cx="338629" cy="369332"/>
              <a:chOff x="6113816" y="4463911"/>
              <a:chExt cx="338629" cy="369332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119845" y="4485292"/>
                <a:ext cx="326571" cy="326571"/>
              </a:xfrm>
              <a:prstGeom prst="rect">
                <a:avLst/>
              </a:prstGeom>
              <a:solidFill>
                <a:srgbClr val="76A61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6113816" y="4463911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B</a:t>
                </a:r>
                <a:endParaRPr lang="fr-FR" sz="1400" dirty="0"/>
              </a:p>
            </p:txBody>
          </p:sp>
        </p:grpSp>
        <p:grpSp>
          <p:nvGrpSpPr>
            <p:cNvPr id="35" name="Grouper 46"/>
            <p:cNvGrpSpPr/>
            <p:nvPr/>
          </p:nvGrpSpPr>
          <p:grpSpPr>
            <a:xfrm>
              <a:off x="2775266" y="1408345"/>
              <a:ext cx="447524" cy="433486"/>
              <a:chOff x="5319204" y="4399757"/>
              <a:chExt cx="447524" cy="433486"/>
            </a:xfrm>
          </p:grpSpPr>
          <p:sp>
            <p:nvSpPr>
              <p:cNvPr id="54" name="Ellipse 53"/>
              <p:cNvSpPr/>
              <p:nvPr/>
            </p:nvSpPr>
            <p:spPr>
              <a:xfrm>
                <a:off x="5319204" y="4399757"/>
                <a:ext cx="447524" cy="433486"/>
              </a:xfrm>
              <a:prstGeom prst="ellipse">
                <a:avLst/>
              </a:prstGeom>
              <a:solidFill>
                <a:srgbClr val="76A61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5320258" y="4431834"/>
                <a:ext cx="44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T</a:t>
                </a:r>
                <a:r>
                  <a:rPr lang="fr-FR" sz="1400" dirty="0" smtClean="0"/>
                  <a:t>B</a:t>
                </a:r>
                <a:endParaRPr lang="fr-FR" sz="1400" dirty="0"/>
              </a:p>
            </p:txBody>
          </p:sp>
        </p:grpSp>
        <p:grpSp>
          <p:nvGrpSpPr>
            <p:cNvPr id="36" name="Grouper 50"/>
            <p:cNvGrpSpPr/>
            <p:nvPr/>
          </p:nvGrpSpPr>
          <p:grpSpPr>
            <a:xfrm>
              <a:off x="2823345" y="2331513"/>
              <a:ext cx="351366" cy="369332"/>
              <a:chOff x="6096521" y="5317821"/>
              <a:chExt cx="351366" cy="36933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108919" y="5339202"/>
                <a:ext cx="326571" cy="326571"/>
              </a:xfrm>
              <a:prstGeom prst="rect">
                <a:avLst/>
              </a:prstGeom>
              <a:solidFill>
                <a:srgbClr val="3DB9E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6096521" y="5317821"/>
                <a:ext cx="351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C</a:t>
                </a:r>
                <a:endParaRPr lang="fr-FR" sz="1400" dirty="0"/>
              </a:p>
            </p:txBody>
          </p:sp>
        </p:grpSp>
        <p:grpSp>
          <p:nvGrpSpPr>
            <p:cNvPr id="37" name="Grouper 51"/>
            <p:cNvGrpSpPr/>
            <p:nvPr/>
          </p:nvGrpSpPr>
          <p:grpSpPr>
            <a:xfrm>
              <a:off x="414812" y="3156285"/>
              <a:ext cx="455323" cy="433486"/>
              <a:chOff x="7003888" y="4837602"/>
              <a:chExt cx="455323" cy="433486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7007787" y="4837602"/>
                <a:ext cx="447524" cy="433486"/>
              </a:xfrm>
              <a:prstGeom prst="ellipse">
                <a:avLst/>
              </a:prstGeom>
              <a:solidFill>
                <a:srgbClr val="A74AE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7003888" y="4869679"/>
                <a:ext cx="455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T</a:t>
                </a:r>
                <a:r>
                  <a:rPr lang="fr-FR" sz="1400" dirty="0" smtClean="0"/>
                  <a:t>D</a:t>
                </a:r>
                <a:endParaRPr lang="fr-FR" sz="1400" dirty="0"/>
              </a:p>
            </p:txBody>
          </p:sp>
        </p:grpSp>
        <p:cxnSp>
          <p:nvCxnSpPr>
            <p:cNvPr id="38" name="Connecteur droit avec flèche 37"/>
            <p:cNvCxnSpPr/>
            <p:nvPr/>
          </p:nvCxnSpPr>
          <p:spPr>
            <a:xfrm rot="16200000" flipH="1">
              <a:off x="402242" y="2091280"/>
              <a:ext cx="480463" cy="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658206" y="2080862"/>
              <a:ext cx="11803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err="1" smtClean="0">
                  <a:latin typeface="Arial"/>
                  <a:cs typeface="Arial"/>
                </a:rPr>
                <a:t>produces</a:t>
              </a:r>
              <a:endParaRPr lang="fr-FR" sz="1400" dirty="0"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58206" y="2486479"/>
              <a:ext cx="11803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latin typeface="Arial"/>
                  <a:cs typeface="Arial"/>
                </a:rPr>
                <a:t>consumes</a:t>
              </a:r>
              <a:endParaRPr lang="fr-FR" sz="1400" dirty="0">
                <a:latin typeface="Arial"/>
                <a:cs typeface="Arial"/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V="1">
              <a:off x="876949" y="1625087"/>
              <a:ext cx="782375" cy="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rot="10800000">
              <a:off x="1991925" y="1625087"/>
              <a:ext cx="777135" cy="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rot="5400000" flipH="1" flipV="1">
              <a:off x="402242" y="2916886"/>
              <a:ext cx="480463" cy="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V="1">
              <a:off x="870135" y="3373027"/>
              <a:ext cx="789189" cy="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rot="10800000">
              <a:off x="1985896" y="3373025"/>
              <a:ext cx="783493" cy="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rot="5400000" flipH="1" flipV="1">
              <a:off x="2758797" y="2919696"/>
              <a:ext cx="480463" cy="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rot="16200000" flipH="1">
              <a:off x="2758797" y="2108401"/>
              <a:ext cx="480463" cy="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 flipV="1">
              <a:off x="1022535" y="2271034"/>
              <a:ext cx="789189" cy="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 flipV="1">
              <a:off x="1025942" y="2676653"/>
              <a:ext cx="782375" cy="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2446910" y="1044047"/>
            <a:ext cx="39400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Virtual </a:t>
            </a:r>
            <a:r>
              <a:rPr lang="fr-FR" sz="3200" b="1" dirty="0" err="1" smtClean="0">
                <a:latin typeface="Arial"/>
                <a:cs typeface="Arial"/>
              </a:rPr>
              <a:t>Growth</a:t>
            </a:r>
            <a:endParaRPr lang="fr-FR" sz="3200" b="1" dirty="0" smtClean="0"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825370" y="4897141"/>
            <a:ext cx="39400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 smtClean="0">
                <a:latin typeface="Arial"/>
                <a:cs typeface="Arial"/>
              </a:rPr>
              <a:t>Dynamicity</a:t>
            </a:r>
            <a:endParaRPr lang="fr-FR" sz="32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9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3944" y="89986"/>
            <a:ext cx="7772400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11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Image 8" descr="cellulo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82" y="935291"/>
            <a:ext cx="3564080" cy="3564079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22859" y="1727730"/>
            <a:ext cx="6223773" cy="124716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800" dirty="0" smtClean="0"/>
              <a:t>Hey Vincent,</a:t>
            </a:r>
          </a:p>
          <a:p>
            <a:r>
              <a:rPr lang="fr-FR" sz="12800" dirty="0" smtClean="0"/>
              <a:t>do </a:t>
            </a:r>
            <a:r>
              <a:rPr lang="fr-FR" sz="12800" dirty="0" err="1" smtClean="0"/>
              <a:t>you</a:t>
            </a:r>
            <a:r>
              <a:rPr lang="fr-FR" sz="12800" dirty="0" smtClean="0"/>
              <a:t> know </a:t>
            </a:r>
            <a:r>
              <a:rPr lang="fr-FR" sz="12800" dirty="0" err="1" smtClean="0"/>
              <a:t>that</a:t>
            </a:r>
            <a:r>
              <a:rPr lang="fr-FR" sz="12800" dirty="0" smtClean="0"/>
              <a:t> </a:t>
            </a:r>
            <a:r>
              <a:rPr lang="fr-FR" sz="12800" dirty="0" err="1" smtClean="0"/>
              <a:t>you</a:t>
            </a:r>
            <a:r>
              <a:rPr lang="fr-FR" sz="12800" dirty="0" smtClean="0"/>
              <a:t> are not in</a:t>
            </a:r>
          </a:p>
          <a:p>
            <a:r>
              <a:rPr lang="fr-FR" sz="12800" dirty="0" smtClean="0"/>
              <a:t>a </a:t>
            </a:r>
            <a:r>
              <a:rPr lang="fr-FR" sz="12800" dirty="0" err="1" smtClean="0"/>
              <a:t>bioinformatics</a:t>
            </a:r>
            <a:r>
              <a:rPr lang="fr-FR" sz="12800" dirty="0" smtClean="0"/>
              <a:t> </a:t>
            </a:r>
            <a:r>
              <a:rPr lang="fr-FR" sz="12800" dirty="0" err="1" smtClean="0"/>
              <a:t>conference</a:t>
            </a:r>
            <a:r>
              <a:rPr lang="fr-FR" sz="12800" dirty="0" smtClean="0"/>
              <a:t> </a:t>
            </a:r>
            <a:r>
              <a:rPr lang="fr-FR" sz="12800" dirty="0" err="1" smtClean="0"/>
              <a:t>today</a:t>
            </a:r>
            <a:r>
              <a:rPr lang="fr-FR" sz="12800" dirty="0" smtClean="0"/>
              <a:t>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Bulle ronde 2"/>
          <p:cNvSpPr/>
          <p:nvPr/>
        </p:nvSpPr>
        <p:spPr>
          <a:xfrm rot="10800000">
            <a:off x="160151" y="1487692"/>
            <a:ext cx="5912069" cy="1990652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51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openC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070" y="5343460"/>
            <a:ext cx="1257300" cy="11938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12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5423" y="1216957"/>
            <a:ext cx="78804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Parallel</a:t>
            </a:r>
            <a:r>
              <a:rPr lang="fr-FR" sz="2400" dirty="0" smtClean="0">
                <a:cs typeface="Arial"/>
              </a:rPr>
              <a:t> hardware and </a:t>
            </a:r>
            <a:r>
              <a:rPr lang="fr-FR" sz="2400" dirty="0" err="1" smtClean="0">
                <a:cs typeface="Arial"/>
              </a:rPr>
              <a:t>device</a:t>
            </a:r>
            <a:r>
              <a:rPr lang="fr-FR" sz="2400" dirty="0" smtClean="0">
                <a:cs typeface="Arial"/>
              </a:rPr>
              <a:t> are </a:t>
            </a:r>
            <a:r>
              <a:rPr lang="fr-FR" sz="2400" dirty="0" err="1" smtClean="0">
                <a:cs typeface="Arial"/>
              </a:rPr>
              <a:t>everywhere</a:t>
            </a:r>
            <a:endParaRPr lang="fr-FR" sz="2400" dirty="0" smtClean="0">
              <a:cs typeface="Arial"/>
            </a:endParaRPr>
          </a:p>
          <a:p>
            <a:pPr>
              <a:buFont typeface="Wingdings" charset="2"/>
              <a:buChar char="Ø"/>
            </a:pPr>
            <a:endParaRPr lang="fr-FR" sz="400" dirty="0" smtClean="0"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Parallel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programing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gets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easier</a:t>
            </a:r>
            <a:endParaRPr lang="fr-FR" sz="2400" dirty="0" smtClean="0">
              <a:cs typeface="Arial"/>
            </a:endParaRPr>
          </a:p>
          <a:p>
            <a:pPr>
              <a:buFont typeface="Wingdings" charset="2"/>
              <a:buChar char="Ø"/>
            </a:pPr>
            <a:endParaRPr lang="fr-FR" sz="400" dirty="0" smtClean="0"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Numerous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parallel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frameworks</a:t>
            </a:r>
            <a:r>
              <a:rPr lang="fr-FR" sz="2400" dirty="0" smtClean="0">
                <a:latin typeface="Arial"/>
                <a:cs typeface="Arial"/>
              </a:rPr>
              <a:t> are </a:t>
            </a:r>
            <a:r>
              <a:rPr lang="fr-FR" sz="2400" dirty="0" err="1" smtClean="0">
                <a:latin typeface="Arial"/>
                <a:cs typeface="Arial"/>
              </a:rPr>
              <a:t>available</a:t>
            </a:r>
            <a:endParaRPr lang="fr-FR" sz="2400" dirty="0" smtClean="0">
              <a:latin typeface="Arial"/>
              <a:cs typeface="Arial"/>
            </a:endParaRPr>
          </a:p>
          <a:p>
            <a:endParaRPr lang="fr-FR" sz="8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è"/>
            </a:pPr>
            <a:endParaRPr lang="fr-FR" sz="2400" dirty="0" smtClean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423" y="4088193"/>
            <a:ext cx="89617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sz="2400" dirty="0" smtClean="0">
                <a:cs typeface="Arial"/>
              </a:rPr>
              <a:t> Our model </a:t>
            </a:r>
            <a:r>
              <a:rPr lang="fr-FR" sz="2400" dirty="0" err="1" smtClean="0">
                <a:cs typeface="Arial"/>
              </a:rPr>
              <a:t>seems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well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adapted</a:t>
            </a:r>
            <a:r>
              <a:rPr lang="fr-FR" sz="2400" dirty="0" smtClean="0">
                <a:cs typeface="Arial"/>
              </a:rPr>
              <a:t> to </a:t>
            </a:r>
            <a:r>
              <a:rPr lang="fr-FR" sz="2400" dirty="0" err="1" smtClean="0">
                <a:cs typeface="Arial"/>
              </a:rPr>
              <a:t>parallel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implementation</a:t>
            </a:r>
            <a:endParaRPr lang="fr-FR" sz="2400" dirty="0" smtClean="0">
              <a:cs typeface="Arial"/>
            </a:endParaRPr>
          </a:p>
          <a:p>
            <a:endParaRPr lang="fr-FR" sz="400" dirty="0" smtClean="0"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choose</a:t>
            </a:r>
            <a:r>
              <a:rPr lang="fr-FR" sz="2400" dirty="0" smtClean="0">
                <a:cs typeface="Arial"/>
              </a:rPr>
              <a:t> to use the </a:t>
            </a:r>
            <a:r>
              <a:rPr lang="fr-FR" sz="2400" b="1" dirty="0" err="1" smtClean="0">
                <a:cs typeface="Arial"/>
              </a:rPr>
              <a:t>OpenCL</a:t>
            </a:r>
            <a:r>
              <a:rPr lang="fr-FR" sz="2400" b="1" dirty="0" smtClean="0">
                <a:cs typeface="Arial"/>
              </a:rPr>
              <a:t> </a:t>
            </a:r>
            <a:r>
              <a:rPr lang="fr-FR" sz="2400" b="1" dirty="0" err="1" smtClean="0">
                <a:cs typeface="Arial"/>
              </a:rPr>
              <a:t>framework</a:t>
            </a:r>
            <a:r>
              <a:rPr lang="fr-FR" sz="2400" b="1" dirty="0" smtClean="0">
                <a:cs typeface="Arial"/>
              </a:rPr>
              <a:t> </a:t>
            </a:r>
            <a:r>
              <a:rPr lang="fr-FR" sz="2400" dirty="0" smtClean="0">
                <a:cs typeface="Arial"/>
              </a:rPr>
              <a:t>to </a:t>
            </a:r>
            <a:r>
              <a:rPr lang="fr-FR" sz="2400" dirty="0" err="1" smtClean="0">
                <a:cs typeface="Arial"/>
              </a:rPr>
              <a:t>implement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it</a:t>
            </a:r>
            <a:endParaRPr lang="fr-FR" sz="2400" dirty="0" smtClean="0">
              <a:cs typeface="Arial"/>
            </a:endParaRPr>
          </a:p>
          <a:p>
            <a:r>
              <a:rPr lang="fr-FR" sz="2400" dirty="0" smtClean="0">
                <a:cs typeface="Arial"/>
              </a:rPr>
              <a:t>   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can</a:t>
            </a:r>
            <a:r>
              <a:rPr lang="fr-FR" sz="2400" dirty="0" smtClean="0">
                <a:cs typeface="Arial"/>
              </a:rPr>
              <a:t> use </a:t>
            </a:r>
            <a:r>
              <a:rPr lang="fr-FR" sz="2400" dirty="0" err="1" smtClean="0">
                <a:cs typeface="Arial"/>
              </a:rPr>
              <a:t>CPUs</a:t>
            </a:r>
            <a:r>
              <a:rPr lang="fr-FR" sz="2400" dirty="0" smtClean="0">
                <a:cs typeface="Arial"/>
              </a:rPr>
              <a:t>, </a:t>
            </a:r>
            <a:r>
              <a:rPr lang="fr-FR" sz="2400" dirty="0" err="1" smtClean="0">
                <a:cs typeface="Arial"/>
              </a:rPr>
              <a:t>GPUs</a:t>
            </a:r>
            <a:r>
              <a:rPr lang="fr-FR" sz="2400" dirty="0" smtClean="0">
                <a:cs typeface="Arial"/>
              </a:rPr>
              <a:t>, </a:t>
            </a:r>
            <a:r>
              <a:rPr lang="fr-FR" sz="2400" dirty="0" err="1" smtClean="0">
                <a:cs typeface="Arial"/>
              </a:rPr>
              <a:t>FPGAs</a:t>
            </a:r>
            <a:r>
              <a:rPr lang="fr-FR" sz="2400" dirty="0" smtClean="0">
                <a:cs typeface="Arial"/>
              </a:rPr>
              <a:t>, etc.</a:t>
            </a:r>
          </a:p>
          <a:p>
            <a:endParaRPr lang="fr-FR" sz="800" dirty="0" smtClean="0">
              <a:cs typeface="Arial"/>
            </a:endParaRPr>
          </a:p>
          <a:p>
            <a:pPr>
              <a:buFont typeface="Wingdings" charset="2"/>
              <a:buChar char="Ø"/>
            </a:pPr>
            <a:endParaRPr lang="fr-FR" sz="8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è"/>
            </a:pPr>
            <a:endParaRPr lang="fr-FR" sz="2400" dirty="0" smtClean="0">
              <a:latin typeface="Arial"/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(1/2)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1" name="Image 10" descr="fig-lap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282" y="2817260"/>
            <a:ext cx="1879748" cy="1129121"/>
          </a:xfrm>
          <a:prstGeom prst="rect">
            <a:avLst/>
          </a:prstGeom>
        </p:spPr>
      </p:pic>
      <p:pic>
        <p:nvPicPr>
          <p:cNvPr id="13" name="Image 12" descr="fig-p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762" y="2786770"/>
            <a:ext cx="2011438" cy="1190101"/>
          </a:xfrm>
          <a:prstGeom prst="rect">
            <a:avLst/>
          </a:prstGeom>
        </p:spPr>
      </p:pic>
      <p:pic>
        <p:nvPicPr>
          <p:cNvPr id="15" name="Image 14" descr="cellulo_transpare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111" y="2360912"/>
            <a:ext cx="688559" cy="688559"/>
          </a:xfrm>
          <a:prstGeom prst="rect">
            <a:avLst/>
          </a:prstGeom>
        </p:spPr>
      </p:pic>
      <p:pic>
        <p:nvPicPr>
          <p:cNvPr id="14" name="Image 13" descr="fig-nexus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111" y="2715861"/>
            <a:ext cx="708925" cy="133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13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450" y="1178380"/>
            <a:ext cx="8508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sz="2400" dirty="0" smtClean="0">
                <a:cs typeface="Arial"/>
              </a:rPr>
              <a:t> Fine </a:t>
            </a:r>
            <a:r>
              <a:rPr lang="fr-FR" sz="2400" dirty="0" err="1" smtClean="0">
                <a:cs typeface="Arial"/>
              </a:rPr>
              <a:t>grained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implementation</a:t>
            </a:r>
            <a:r>
              <a:rPr lang="fr-FR" sz="2400" dirty="0" smtClean="0">
                <a:cs typeface="Arial"/>
              </a:rPr>
              <a:t>: a </a:t>
            </a:r>
            <a:r>
              <a:rPr lang="fr-FR" sz="2400" dirty="0" err="1" smtClean="0">
                <a:cs typeface="Arial"/>
              </a:rPr>
              <a:t>cell</a:t>
            </a:r>
            <a:r>
              <a:rPr lang="fr-FR" sz="2400" dirty="0" smtClean="0">
                <a:cs typeface="Arial"/>
              </a:rPr>
              <a:t> = an </a:t>
            </a:r>
            <a:r>
              <a:rPr lang="fr-FR" sz="2400" dirty="0" err="1" smtClean="0">
                <a:cs typeface="Arial"/>
              </a:rPr>
              <a:t>OpenCL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core</a:t>
            </a:r>
            <a:endParaRPr lang="fr-FR" sz="2400" dirty="0" smtClean="0">
              <a:cs typeface="Arial"/>
            </a:endParaRPr>
          </a:p>
          <a:p>
            <a:endParaRPr lang="fr-FR" sz="400" dirty="0" smtClean="0">
              <a:cs typeface="Arial"/>
            </a:endParaRPr>
          </a:p>
          <a:p>
            <a:r>
              <a:rPr lang="fr-FR" sz="2400" dirty="0" smtClean="0">
                <a:cs typeface="Arial"/>
              </a:rPr>
              <a:t>    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8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fr-FR" sz="2400" dirty="0" smtClean="0">
                <a:cs typeface="Arial"/>
              </a:rPr>
              <a:t>model </a:t>
            </a:r>
            <a:r>
              <a:rPr lang="fr-FR" sz="2400" dirty="0" err="1" smtClean="0">
                <a:cs typeface="Arial"/>
              </a:rPr>
              <a:t>coupled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with</a:t>
            </a:r>
            <a:r>
              <a:rPr lang="fr-FR" sz="2400" dirty="0" smtClean="0">
                <a:cs typeface="Arial"/>
              </a:rPr>
              <a:t> a </a:t>
            </a:r>
            <a:r>
              <a:rPr lang="fr-FR" sz="2400" dirty="0" err="1" smtClean="0">
                <a:cs typeface="Arial"/>
              </a:rPr>
              <a:t>Multi-Agent</a:t>
            </a:r>
            <a:r>
              <a:rPr lang="fr-FR" sz="2400" dirty="0" smtClean="0">
                <a:cs typeface="Arial"/>
              </a:rPr>
              <a:t> System</a:t>
            </a:r>
          </a:p>
          <a:p>
            <a:pPr>
              <a:buFont typeface="Wingdings" charset="2"/>
              <a:buChar char="Ø"/>
            </a:pPr>
            <a:endParaRPr lang="fr-FR" sz="400" dirty="0" smtClean="0"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50" y="4446480"/>
            <a:ext cx="9319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00" dirty="0" smtClean="0"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cs typeface="Arial"/>
              </a:rPr>
              <a:t> Data </a:t>
            </a:r>
            <a:r>
              <a:rPr lang="fr-FR" sz="2400" dirty="0" err="1" smtClean="0">
                <a:cs typeface="Arial"/>
              </a:rPr>
              <a:t>stored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into</a:t>
            </a:r>
            <a:r>
              <a:rPr lang="fr-FR" sz="2400" dirty="0" smtClean="0">
                <a:cs typeface="Arial"/>
              </a:rPr>
              <a:t> structures of </a:t>
            </a:r>
            <a:r>
              <a:rPr lang="fr-FR" sz="2400" dirty="0" err="1" smtClean="0">
                <a:cs typeface="Arial"/>
              </a:rPr>
              <a:t>arrays</a:t>
            </a:r>
            <a:r>
              <a:rPr lang="fr-FR" sz="2400" dirty="0" smtClean="0">
                <a:cs typeface="Arial"/>
              </a:rPr>
              <a:t>: </a:t>
            </a:r>
            <a:r>
              <a:rPr lang="fr-FR" sz="2400" dirty="0" err="1" smtClean="0">
                <a:cs typeface="Arial"/>
              </a:rPr>
              <a:t>nodes</a:t>
            </a:r>
            <a:r>
              <a:rPr lang="fr-FR" sz="2400" dirty="0" smtClean="0">
                <a:cs typeface="Arial"/>
              </a:rPr>
              <a:t>, etc.</a:t>
            </a:r>
          </a:p>
          <a:p>
            <a:endParaRPr lang="fr-FR" sz="400" dirty="0" smtClean="0">
              <a:cs typeface="Arial"/>
            </a:endParaRPr>
          </a:p>
          <a:p>
            <a:r>
              <a:rPr lang="fr-FR" sz="2400" dirty="0" smtClean="0">
                <a:cs typeface="Arial"/>
              </a:rPr>
              <a:t>   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8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fr-FR" sz="2400" dirty="0" err="1" smtClean="0">
                <a:cs typeface="Arial"/>
              </a:rPr>
              <a:t>adapted</a:t>
            </a:r>
            <a:r>
              <a:rPr lang="fr-FR" sz="2400" dirty="0" smtClean="0">
                <a:cs typeface="Arial"/>
              </a:rPr>
              <a:t> data structure for </a:t>
            </a:r>
            <a:r>
              <a:rPr lang="fr-FR" sz="2400" dirty="0" err="1" smtClean="0">
                <a:cs typeface="Arial"/>
              </a:rPr>
              <a:t>OpenCL</a:t>
            </a:r>
            <a:r>
              <a:rPr lang="fr-FR" sz="2400" dirty="0" smtClean="0">
                <a:cs typeface="Arial"/>
              </a:rPr>
              <a:t>: a </a:t>
            </a:r>
            <a:r>
              <a:rPr lang="fr-FR" sz="2400" dirty="0" err="1" smtClean="0">
                <a:cs typeface="Arial"/>
              </a:rPr>
              <a:t>cell</a:t>
            </a:r>
            <a:r>
              <a:rPr lang="fr-FR" sz="2400" dirty="0" smtClean="0">
                <a:cs typeface="Arial"/>
              </a:rPr>
              <a:t> = an id</a:t>
            </a:r>
          </a:p>
          <a:p>
            <a:endParaRPr lang="fr-FR" sz="400" dirty="0" smtClean="0">
              <a:cs typeface="Arial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(2/2)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9876" y="2026321"/>
            <a:ext cx="4815179" cy="243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2684" y="5441251"/>
            <a:ext cx="82280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endParaRPr lang="fr-FR" sz="800" dirty="0" smtClean="0">
              <a:ea typeface="Wingdings"/>
              <a:cs typeface="Arial"/>
            </a:endParaRPr>
          </a:p>
          <a:p>
            <a:r>
              <a:rPr lang="fr-FR" sz="2400" dirty="0" smtClean="0">
                <a:ea typeface="Wingdings"/>
                <a:cs typeface="Arial"/>
              </a:rPr>
              <a:t>Question: How to </a:t>
            </a:r>
            <a:r>
              <a:rPr lang="fr-FR" sz="2400" dirty="0" err="1" smtClean="0">
                <a:ea typeface="Wingdings"/>
                <a:cs typeface="Arial"/>
              </a:rPr>
              <a:t>find</a:t>
            </a:r>
            <a:r>
              <a:rPr lang="fr-FR" sz="2400" dirty="0" smtClean="0">
                <a:ea typeface="Wingdings"/>
                <a:cs typeface="Arial"/>
              </a:rPr>
              <a:t> a new Id for a new Virtual </a:t>
            </a:r>
            <a:r>
              <a:rPr lang="fr-FR" sz="2400" dirty="0" err="1" smtClean="0">
                <a:ea typeface="Wingdings"/>
                <a:cs typeface="Arial"/>
              </a:rPr>
              <a:t>Cell</a:t>
            </a:r>
            <a:r>
              <a:rPr lang="fr-FR" sz="2400" dirty="0" smtClean="0">
                <a:ea typeface="Wingdings"/>
                <a:cs typeface="Arial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3307" y="5598624"/>
            <a:ext cx="7692597" cy="42740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594519" y="2600018"/>
            <a:ext cx="3293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>
                <a:latin typeface="Arial"/>
                <a:cs typeface="Arial"/>
              </a:rPr>
              <a:t>Kernel</a:t>
            </a:r>
            <a:r>
              <a:rPr lang="fr-FR" sz="2000" dirty="0" smtClean="0">
                <a:latin typeface="Arial"/>
                <a:cs typeface="Arial"/>
              </a:rPr>
              <a:t> k1: </a:t>
            </a:r>
            <a:r>
              <a:rPr lang="fr-FR" sz="2000" dirty="0" err="1" smtClean="0">
                <a:latin typeface="Arial"/>
                <a:cs typeface="Arial"/>
              </a:rPr>
              <a:t>computes</a:t>
            </a:r>
            <a:r>
              <a:rPr lang="fr-FR" sz="2000" dirty="0" smtClean="0">
                <a:latin typeface="Arial"/>
                <a:cs typeface="Arial"/>
              </a:rPr>
              <a:t> forces</a:t>
            </a:r>
          </a:p>
          <a:p>
            <a:r>
              <a:rPr lang="fr-FR" sz="2000" dirty="0" err="1" smtClean="0">
                <a:latin typeface="Arial"/>
                <a:cs typeface="Arial"/>
              </a:rPr>
              <a:t>Kernel</a:t>
            </a:r>
            <a:r>
              <a:rPr lang="fr-FR" sz="2000" dirty="0" smtClean="0">
                <a:latin typeface="Arial"/>
                <a:cs typeface="Arial"/>
              </a:rPr>
              <a:t> k2: </a:t>
            </a:r>
            <a:r>
              <a:rPr lang="fr-FR" sz="2000" dirty="0" err="1" smtClean="0">
                <a:latin typeface="Arial"/>
                <a:cs typeface="Arial"/>
              </a:rPr>
              <a:t>integrates</a:t>
            </a:r>
            <a:r>
              <a:rPr lang="fr-FR" sz="2000" dirty="0" smtClean="0">
                <a:latin typeface="Arial"/>
                <a:cs typeface="Arial"/>
              </a:rPr>
              <a:t> forces</a:t>
            </a:r>
          </a:p>
          <a:p>
            <a:r>
              <a:rPr lang="fr-FR" sz="2000" dirty="0" smtClean="0">
                <a:latin typeface="Arial"/>
                <a:cs typeface="Arial"/>
              </a:rPr>
              <a:t>                 (Euler </a:t>
            </a:r>
            <a:r>
              <a:rPr lang="fr-FR" sz="2000" dirty="0" err="1" smtClean="0">
                <a:latin typeface="Arial"/>
                <a:cs typeface="Arial"/>
              </a:rPr>
              <a:t>method</a:t>
            </a:r>
            <a:r>
              <a:rPr lang="fr-FR" sz="2000" dirty="0" smtClean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14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(1/3)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2" name="Grouper 174"/>
          <p:cNvGrpSpPr/>
          <p:nvPr/>
        </p:nvGrpSpPr>
        <p:grpSpPr>
          <a:xfrm>
            <a:off x="37160" y="1384079"/>
            <a:ext cx="9221234" cy="4273455"/>
            <a:chOff x="0" y="1806189"/>
            <a:chExt cx="9221234" cy="4273455"/>
          </a:xfrm>
        </p:grpSpPr>
        <p:sp>
          <p:nvSpPr>
            <p:cNvPr id="28" name="Rectangle 27"/>
            <p:cNvSpPr/>
            <p:nvPr/>
          </p:nvSpPr>
          <p:spPr>
            <a:xfrm>
              <a:off x="1661008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224624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921111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480510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44126" y="2883370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171358" y="2877649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737606" y="2877649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864838" y="2877649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788240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352516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07742" y="2877649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301222" y="2877649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417013" y="2877649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756838" y="2483260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608862" y="1806189"/>
              <a:ext cx="60207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N </a:t>
              </a:r>
              <a:r>
                <a:rPr lang="fr-FR" sz="2400" dirty="0" smtClean="0"/>
                <a:t>(± 10</a:t>
              </a:r>
              <a:r>
                <a:rPr lang="fr-FR" sz="2400" baseline="30000" dirty="0" smtClean="0"/>
                <a:t>6</a:t>
              </a:r>
              <a:r>
                <a:rPr lang="fr-FR" sz="2400" dirty="0" smtClean="0"/>
                <a:t>) </a:t>
              </a:r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Virtual </a:t>
              </a:r>
              <a:r>
                <a:rPr lang="fr-FR" sz="2400" dirty="0" err="1" smtClean="0">
                  <a:solidFill>
                    <a:prstClr val="black"/>
                  </a:solidFill>
                  <a:cs typeface="Arial"/>
                </a:rPr>
                <a:t>Cells</a:t>
              </a:r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 : structures of </a:t>
              </a:r>
              <a:r>
                <a:rPr lang="fr-FR" sz="2400" dirty="0" err="1" smtClean="0">
                  <a:solidFill>
                    <a:prstClr val="black"/>
                  </a:solidFill>
                  <a:cs typeface="Arial"/>
                </a:rPr>
                <a:t>arrays</a:t>
              </a:r>
              <a:endParaRPr lang="fr-FR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49567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213183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909670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469069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032685" y="3730065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159917" y="3724344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726165" y="3724344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853397" y="3724344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776799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341075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596301" y="3724344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289781" y="3724344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405572" y="3724344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0" y="2643083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1450" y="3730065"/>
              <a:ext cx="1275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Node</a:t>
              </a:r>
              <a:r>
                <a:rPr lang="fr-FR" sz="2400" dirty="0" smtClean="0"/>
                <a:t> 0</a:t>
              </a:r>
              <a:endParaRPr lang="fr-FR" sz="24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49567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213183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09670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469069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032685" y="4113368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159917" y="410764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726165" y="410764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853397" y="410764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776799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341075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96301" y="410764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289781" y="410764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405572" y="410764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2891" y="4103051"/>
              <a:ext cx="1275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Node</a:t>
              </a:r>
              <a:r>
                <a:rPr lang="fr-FR" sz="2400" dirty="0" smtClean="0"/>
                <a:t> 1</a:t>
              </a:r>
              <a:endParaRPr lang="fr-FR" sz="24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641793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205409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01896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461295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024911" y="4895078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152143" y="488935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718391" y="488935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845623" y="488935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769025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333301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588527" y="488935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282007" y="488935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8397798" y="488935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5117" y="4884761"/>
              <a:ext cx="1275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Node</a:t>
              </a:r>
              <a:r>
                <a:rPr lang="fr-FR" sz="2400" dirty="0" smtClean="0"/>
                <a:t> 5</a:t>
              </a:r>
              <a:endParaRPr lang="fr-FR" sz="2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640999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204615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901102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460501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24117" y="5274722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151349" y="5269001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717597" y="5269001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844829" y="5269001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68231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332507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587733" y="5269001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281213" y="5269001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397004" y="5269001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4323" y="5264405"/>
              <a:ext cx="1275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Node</a:t>
              </a:r>
              <a:r>
                <a:rPr lang="fr-FR" sz="2400" dirty="0" smtClean="0"/>
                <a:t> C</a:t>
              </a:r>
              <a:endParaRPr lang="fr-FR" sz="2400" dirty="0"/>
            </a:p>
          </p:txBody>
        </p:sp>
        <p:cxnSp>
          <p:nvCxnSpPr>
            <p:cNvPr id="156" name="Connecteur droit 155"/>
            <p:cNvCxnSpPr/>
            <p:nvPr/>
          </p:nvCxnSpPr>
          <p:spPr>
            <a:xfrm rot="5400000">
              <a:off x="211964" y="4649404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/>
            <p:cNvCxnSpPr/>
            <p:nvPr/>
          </p:nvCxnSpPr>
          <p:spPr>
            <a:xfrm rot="5400000">
              <a:off x="4663200" y="4672289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ctangle 158"/>
            <p:cNvSpPr/>
            <p:nvPr/>
          </p:nvSpPr>
          <p:spPr>
            <a:xfrm>
              <a:off x="1638126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201742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898229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457628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021244" y="5655496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148476" y="564977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714724" y="564977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841956" y="564977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765358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329634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584860" y="564977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278340" y="564977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394131" y="564977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2891" y="5617979"/>
              <a:ext cx="11745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/>
                <a:t>Etc.</a:t>
              </a:r>
              <a:endParaRPr lang="fr-FR" sz="2400" dirty="0"/>
            </a:p>
          </p:txBody>
        </p:sp>
      </p:grpSp>
      <p:sp>
        <p:nvSpPr>
          <p:cNvPr id="443" name="Rectangle 442"/>
          <p:cNvSpPr/>
          <p:nvPr/>
        </p:nvSpPr>
        <p:spPr>
          <a:xfrm>
            <a:off x="2147728" y="5778272"/>
            <a:ext cx="5854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/>
              <a:t>At</a:t>
            </a:r>
            <a:r>
              <a:rPr lang="fr-FR" sz="2400" dirty="0" smtClean="0"/>
              <a:t> the </a:t>
            </a:r>
            <a:r>
              <a:rPr lang="fr-FR" sz="2400" dirty="0" err="1" smtClean="0"/>
              <a:t>beginning</a:t>
            </a:r>
            <a:r>
              <a:rPr lang="fr-FR" sz="2400" dirty="0" smtClean="0"/>
              <a:t> of the simulation… </a:t>
            </a:r>
            <a:r>
              <a:rPr lang="fr-FR" sz="2400" dirty="0" err="1" smtClean="0"/>
              <a:t>easy</a:t>
            </a:r>
            <a:r>
              <a:rPr lang="fr-FR" sz="2400" dirty="0" smtClean="0"/>
              <a:t>!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353"/>
          <p:cNvGrpSpPr/>
          <p:nvPr/>
        </p:nvGrpSpPr>
        <p:grpSpPr>
          <a:xfrm>
            <a:off x="35581" y="1388349"/>
            <a:ext cx="9221234" cy="4273455"/>
            <a:chOff x="0" y="1806189"/>
            <a:chExt cx="9221234" cy="4273455"/>
          </a:xfrm>
        </p:grpSpPr>
        <p:sp>
          <p:nvSpPr>
            <p:cNvPr id="355" name="Rectangle 354"/>
            <p:cNvSpPr/>
            <p:nvPr/>
          </p:nvSpPr>
          <p:spPr>
            <a:xfrm>
              <a:off x="1661008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2224624" y="2877649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3921111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4480510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5044126" y="2883370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6171358" y="2877649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6737606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7864838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2788240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3352516" y="2877649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607742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7301222" y="2877649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8417013" y="2877649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1756838" y="2483260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2611699" y="1806189"/>
              <a:ext cx="61062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N </a:t>
              </a:r>
              <a:r>
                <a:rPr lang="fr-FR" sz="2400" dirty="0" smtClean="0"/>
                <a:t>(± 10</a:t>
              </a:r>
              <a:r>
                <a:rPr lang="fr-FR" sz="2400" baseline="30000" dirty="0" smtClean="0"/>
                <a:t>6</a:t>
              </a:r>
              <a:r>
                <a:rPr lang="fr-FR" sz="2400" dirty="0" smtClean="0"/>
                <a:t>) </a:t>
              </a:r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Virtual </a:t>
              </a:r>
              <a:r>
                <a:rPr lang="fr-FR" sz="2400" dirty="0" err="1" smtClean="0">
                  <a:solidFill>
                    <a:prstClr val="black"/>
                  </a:solidFill>
                  <a:cs typeface="Arial"/>
                </a:rPr>
                <a:t>Cells</a:t>
              </a:r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 : structures of </a:t>
              </a:r>
              <a:r>
                <a:rPr lang="fr-FR" sz="2400" dirty="0" err="1" smtClean="0">
                  <a:solidFill>
                    <a:prstClr val="black"/>
                  </a:solidFill>
                  <a:cs typeface="Arial"/>
                </a:rPr>
                <a:t>arrays</a:t>
              </a:r>
              <a:endParaRPr lang="fr-FR" dirty="0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1649567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2213183" y="3724344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3909670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469069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32685" y="3730065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6159917" y="3724344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6726165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853397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2776799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3341075" y="3724344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5596301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7289781" y="3724344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8405572" y="3724344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0" y="2643083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31450" y="3730065"/>
              <a:ext cx="1275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Node</a:t>
              </a:r>
              <a:r>
                <a:rPr lang="fr-FR" sz="2400" dirty="0" smtClean="0"/>
                <a:t> 0</a:t>
              </a:r>
              <a:endParaRPr lang="fr-FR" sz="2400" dirty="0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1649567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213183" y="410764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3909670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4469069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5032685" y="4113368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6159917" y="410764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6726165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7853397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2776799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3341075" y="410764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596301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7289781" y="410764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8405572" y="410764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2891" y="4103051"/>
              <a:ext cx="1275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Node</a:t>
              </a:r>
              <a:r>
                <a:rPr lang="fr-FR" sz="2400" dirty="0" smtClean="0"/>
                <a:t> 1</a:t>
              </a:r>
              <a:endParaRPr lang="fr-FR" sz="2400" dirty="0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1641793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205409" y="488935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901896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461295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024911" y="4895078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152143" y="488935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6718391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7845623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2769025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3333301" y="488935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5588527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282007" y="4889357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8397798" y="4889357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35117" y="4884761"/>
              <a:ext cx="1275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Node</a:t>
              </a:r>
              <a:r>
                <a:rPr lang="fr-FR" sz="2400" dirty="0" smtClean="0"/>
                <a:t> 5</a:t>
              </a:r>
              <a:endParaRPr lang="fr-FR" sz="2400" dirty="0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1640999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2204615" y="5269001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3901102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4460501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024117" y="5274722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51349" y="5269001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717597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7844829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2768231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3332507" y="5269001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5587733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7281213" y="5269001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8397004" y="5269001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34323" y="5264405"/>
              <a:ext cx="1275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Node</a:t>
              </a:r>
              <a:r>
                <a:rPr lang="fr-FR" sz="2400" dirty="0" smtClean="0"/>
                <a:t> C</a:t>
              </a:r>
              <a:endParaRPr lang="fr-FR" sz="2400" dirty="0"/>
            </a:p>
          </p:txBody>
        </p:sp>
        <p:cxnSp>
          <p:nvCxnSpPr>
            <p:cNvPr id="427" name="Connecteur droit 426"/>
            <p:cNvCxnSpPr/>
            <p:nvPr/>
          </p:nvCxnSpPr>
          <p:spPr>
            <a:xfrm rot="5400000">
              <a:off x="211964" y="4649404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427"/>
            <p:cNvCxnSpPr/>
            <p:nvPr/>
          </p:nvCxnSpPr>
          <p:spPr>
            <a:xfrm rot="5400000">
              <a:off x="4663200" y="4672289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Rectangle 428"/>
            <p:cNvSpPr/>
            <p:nvPr/>
          </p:nvSpPr>
          <p:spPr>
            <a:xfrm>
              <a:off x="1638126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2201742" y="564977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3898229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457628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021244" y="5655496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6148476" y="564977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6714724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7841956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2765358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3329634" y="564977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5584860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7278340" y="564977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8394131" y="5649775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2891" y="5617979"/>
              <a:ext cx="11745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/>
                <a:t>Etc.</a:t>
              </a:r>
              <a:endParaRPr lang="fr-FR" sz="2400" dirty="0"/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15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(1/3)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44" name="Rectangle 443"/>
          <p:cNvSpPr/>
          <p:nvPr/>
        </p:nvSpPr>
        <p:spPr>
          <a:xfrm>
            <a:off x="2136287" y="5778272"/>
            <a:ext cx="3858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/>
              <a:t>After</a:t>
            </a:r>
            <a:r>
              <a:rPr lang="fr-FR" sz="2400" dirty="0" smtClean="0"/>
              <a:t> </a:t>
            </a:r>
            <a:r>
              <a:rPr lang="fr-FR" sz="2400" dirty="0" err="1" smtClean="0"/>
              <a:t>births</a:t>
            </a:r>
            <a:r>
              <a:rPr lang="fr-FR" sz="2400" dirty="0" smtClean="0"/>
              <a:t> and </a:t>
            </a:r>
            <a:r>
              <a:rPr lang="fr-FR" sz="2400" dirty="0" err="1" smtClean="0"/>
              <a:t>deaths</a:t>
            </a:r>
            <a:r>
              <a:rPr lang="fr-FR" sz="2400" dirty="0" smtClean="0"/>
              <a:t>….?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16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(2/3)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695331" y="2454295"/>
            <a:ext cx="540734" cy="354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258947" y="2454295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955434" y="2454295"/>
            <a:ext cx="540734" cy="354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514833" y="2454295"/>
            <a:ext cx="540734" cy="354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078449" y="2460016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205681" y="2454295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771929" y="2454295"/>
            <a:ext cx="540734" cy="354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899161" y="2454295"/>
            <a:ext cx="540734" cy="354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822563" y="2454295"/>
            <a:ext cx="540734" cy="354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386839" y="2454295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642065" y="2454295"/>
            <a:ext cx="540734" cy="354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335545" y="2454295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8451336" y="2454295"/>
            <a:ext cx="540734" cy="354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791161" y="2059906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N-1                                            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83890" y="3300990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247506" y="3300990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943993" y="3300990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503392" y="3300990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067008" y="3306711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194240" y="3300990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760488" y="3300990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7887720" y="3300990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2811122" y="3300990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3375398" y="3300990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630624" y="3300990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324104" y="3300990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439895" y="3300990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34323" y="2219729"/>
            <a:ext cx="185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cs typeface="Arial"/>
              </a:rPr>
              <a:t>Active or</a:t>
            </a:r>
          </a:p>
          <a:p>
            <a:r>
              <a:rPr lang="fr-FR" sz="2400" dirty="0" smtClean="0">
                <a:solidFill>
                  <a:prstClr val="black"/>
                </a:solidFill>
                <a:cs typeface="Arial"/>
              </a:rPr>
              <a:t>Inactive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65773" y="3283827"/>
            <a:ext cx="1725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/>
              <a:t>Attributes</a:t>
            </a:r>
            <a:endParaRPr lang="fr-FR" sz="2400" dirty="0"/>
          </a:p>
        </p:txBody>
      </p:sp>
      <p:sp>
        <p:nvSpPr>
          <p:cNvPr id="55" name="Rectangle 54"/>
          <p:cNvSpPr/>
          <p:nvPr/>
        </p:nvSpPr>
        <p:spPr>
          <a:xfrm>
            <a:off x="1683890" y="3684293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247506" y="3684293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3943993" y="3684293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4503392" y="3684293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5067008" y="3690014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6194240" y="3684293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6760488" y="3684293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7887720" y="3684293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811122" y="3684293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3375398" y="3684293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5630624" y="3684293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7324104" y="3684293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8439895" y="3684293"/>
            <a:ext cx="540734" cy="3546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/>
          <p:cNvCxnSpPr/>
          <p:nvPr/>
        </p:nvCxnSpPr>
        <p:spPr>
          <a:xfrm rot="5400000">
            <a:off x="521657" y="3861176"/>
            <a:ext cx="354043" cy="1588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65773" y="1256973"/>
            <a:ext cx="7392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previous</a:t>
            </a:r>
            <a:r>
              <a:rPr lang="fr-FR" sz="2400" dirty="0" smtClean="0"/>
              <a:t> </a:t>
            </a:r>
            <a:r>
              <a:rPr lang="fr-FR" sz="2400" dirty="0" err="1" smtClean="0"/>
              <a:t>works</a:t>
            </a:r>
            <a:r>
              <a:rPr lang="fr-FR" sz="2400" dirty="0" smtClean="0"/>
              <a:t> (1): [</a:t>
            </a:r>
            <a:r>
              <a:rPr lang="fr-FR" sz="2400" dirty="0" err="1" smtClean="0"/>
              <a:t>Lysenko</a:t>
            </a:r>
            <a:r>
              <a:rPr lang="fr-FR" sz="2400" dirty="0" smtClean="0"/>
              <a:t> &amp; </a:t>
            </a:r>
            <a:r>
              <a:rPr lang="fr-FR" sz="2400" dirty="0" err="1" smtClean="0"/>
              <a:t>D’Souza</a:t>
            </a:r>
            <a:r>
              <a:rPr lang="fr-FR" sz="2400" dirty="0" smtClean="0"/>
              <a:t>, 2008]</a:t>
            </a:r>
            <a:endParaRPr lang="fr-FR" sz="2400" dirty="0"/>
          </a:p>
        </p:txBody>
      </p:sp>
      <p:sp>
        <p:nvSpPr>
          <p:cNvPr id="129" name="Rectangle 128"/>
          <p:cNvSpPr/>
          <p:nvPr/>
        </p:nvSpPr>
        <p:spPr>
          <a:xfrm>
            <a:off x="138087" y="4633978"/>
            <a:ext cx="900591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A </a:t>
            </a:r>
            <a:r>
              <a:rPr lang="fr-FR" sz="2400" dirty="0" err="1" smtClean="0"/>
              <a:t>stochastic</a:t>
            </a:r>
            <a:r>
              <a:rPr lang="fr-FR" sz="2400" dirty="0" smtClean="0"/>
              <a:t> </a:t>
            </a:r>
            <a:r>
              <a:rPr lang="fr-FR" sz="2400" dirty="0" err="1" smtClean="0"/>
              <a:t>method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              A </a:t>
            </a:r>
            <a:r>
              <a:rPr lang="fr-FR" sz="2400" dirty="0" err="1" smtClean="0"/>
              <a:t>random</a:t>
            </a:r>
            <a:r>
              <a:rPr lang="fr-FR" sz="2400" dirty="0" smtClean="0"/>
              <a:t> </a:t>
            </a:r>
            <a:r>
              <a:rPr lang="fr-FR" sz="2400" dirty="0" err="1" smtClean="0"/>
              <a:t>choise</a:t>
            </a:r>
            <a:r>
              <a:rPr lang="fr-FR" sz="2400" dirty="0" smtClean="0"/>
              <a:t> </a:t>
            </a:r>
            <a:r>
              <a:rPr lang="fr-FR" sz="2400" dirty="0" err="1" smtClean="0"/>
              <a:t>happens</a:t>
            </a:r>
            <a:r>
              <a:rPr lang="fr-FR" sz="2400" dirty="0" smtClean="0"/>
              <a:t>…</a:t>
            </a:r>
          </a:p>
          <a:p>
            <a:r>
              <a:rPr lang="fr-FR" sz="2400" dirty="0" smtClean="0"/>
              <a:t>                                      …</a:t>
            </a:r>
            <a:r>
              <a:rPr lang="fr-FR" sz="2400" dirty="0" err="1" smtClean="0"/>
              <a:t>until</a:t>
            </a:r>
            <a:r>
              <a:rPr lang="fr-FR" sz="2400" dirty="0" smtClean="0"/>
              <a:t> an inactive </a:t>
            </a:r>
            <a:r>
              <a:rPr lang="fr-FR" sz="2400" dirty="0" err="1" smtClean="0"/>
              <a:t>element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obtained</a:t>
            </a:r>
            <a:r>
              <a:rPr lang="fr-FR" sz="2400" dirty="0" smtClean="0"/>
              <a:t>!</a:t>
            </a:r>
            <a:endParaRPr lang="fr-FR" sz="2400" dirty="0"/>
          </a:p>
        </p:txBody>
      </p:sp>
      <p:sp>
        <p:nvSpPr>
          <p:cNvPr id="130" name="Rectangle 129"/>
          <p:cNvSpPr/>
          <p:nvPr/>
        </p:nvSpPr>
        <p:spPr>
          <a:xfrm>
            <a:off x="122177" y="5693815"/>
            <a:ext cx="90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Main drawback:</a:t>
            </a:r>
          </a:p>
          <a:p>
            <a:r>
              <a:rPr lang="fr-FR" sz="2400" dirty="0" smtClean="0"/>
              <a:t>              </a:t>
            </a:r>
            <a:r>
              <a:rPr lang="fr-FR" sz="2400" dirty="0" err="1" smtClean="0"/>
              <a:t>What</a:t>
            </a:r>
            <a:r>
              <a:rPr lang="fr-FR" sz="2400" dirty="0" smtClean="0"/>
              <a:t> appends if the </a:t>
            </a:r>
            <a:r>
              <a:rPr lang="fr-FR" sz="2400" dirty="0" err="1" smtClean="0"/>
              <a:t>memory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nearly</a:t>
            </a:r>
            <a:r>
              <a:rPr lang="fr-FR" sz="2400" dirty="0" smtClean="0"/>
              <a:t> full?</a:t>
            </a:r>
          </a:p>
        </p:txBody>
      </p:sp>
      <p:cxnSp>
        <p:nvCxnSpPr>
          <p:cNvPr id="132" name="Connecteur droit avec flèche 131"/>
          <p:cNvCxnSpPr/>
          <p:nvPr/>
        </p:nvCxnSpPr>
        <p:spPr>
          <a:xfrm rot="5400000" flipH="1" flipV="1">
            <a:off x="2810104" y="4324249"/>
            <a:ext cx="467845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 rot="5400000" flipH="1" flipV="1">
            <a:off x="4019647" y="4324248"/>
            <a:ext cx="467845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 rot="5400000" flipH="1" flipV="1">
            <a:off x="5670287" y="4324247"/>
            <a:ext cx="467845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/>
          <p:cNvCxnSpPr/>
          <p:nvPr/>
        </p:nvCxnSpPr>
        <p:spPr>
          <a:xfrm rot="5400000" flipH="1" flipV="1">
            <a:off x="7882777" y="4242724"/>
            <a:ext cx="467845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/>
          <p:cNvCxnSpPr/>
          <p:nvPr/>
        </p:nvCxnSpPr>
        <p:spPr>
          <a:xfrm rot="5400000" flipH="1" flipV="1">
            <a:off x="5075370" y="4324246"/>
            <a:ext cx="467845" cy="1588"/>
          </a:xfrm>
          <a:prstGeom prst="straightConnector1">
            <a:avLst/>
          </a:prstGeom>
          <a:ln w="57150" cmpd="sng">
            <a:solidFill>
              <a:srgbClr val="00BB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 rot="5400000" flipH="1" flipV="1">
            <a:off x="4021236" y="4324245"/>
            <a:ext cx="467845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17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(2/3)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1791161" y="2059906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N-1                                                   </a:t>
            </a:r>
          </a:p>
        </p:txBody>
      </p:sp>
      <p:grpSp>
        <p:nvGrpSpPr>
          <p:cNvPr id="2" name="Grouper 70"/>
          <p:cNvGrpSpPr/>
          <p:nvPr/>
        </p:nvGrpSpPr>
        <p:grpSpPr>
          <a:xfrm>
            <a:off x="34323" y="2219729"/>
            <a:ext cx="8957747" cy="1819263"/>
            <a:chOff x="34323" y="2219729"/>
            <a:chExt cx="8957747" cy="1819263"/>
          </a:xfrm>
        </p:grpSpPr>
        <p:sp>
          <p:nvSpPr>
            <p:cNvPr id="24" name="Rectangle 23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7" name="Connecteur droit 126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Rectangle 127"/>
          <p:cNvSpPr/>
          <p:nvPr/>
        </p:nvSpPr>
        <p:spPr>
          <a:xfrm>
            <a:off x="65773" y="1256973"/>
            <a:ext cx="87660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previous</a:t>
            </a:r>
            <a:r>
              <a:rPr lang="fr-FR" sz="2400" dirty="0" smtClean="0"/>
              <a:t> </a:t>
            </a:r>
            <a:r>
              <a:rPr lang="fr-FR" sz="2400" dirty="0" err="1" smtClean="0"/>
              <a:t>works</a:t>
            </a:r>
            <a:r>
              <a:rPr lang="fr-FR" sz="2400" dirty="0" smtClean="0"/>
              <a:t> (2):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, </a:t>
            </a:r>
            <a:r>
              <a:rPr lang="fr-FR" sz="2400" dirty="0" err="1" smtClean="0"/>
              <a:t>Ph.D</a:t>
            </a:r>
            <a:r>
              <a:rPr lang="fr-FR" sz="2400" dirty="0" smtClean="0"/>
              <a:t>, 2014]</a:t>
            </a:r>
          </a:p>
          <a:p>
            <a:r>
              <a:rPr lang="fr-FR" sz="2400" dirty="0" smtClean="0"/>
              <a:t>                                         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TCBB, 2015]</a:t>
            </a:r>
            <a:endParaRPr lang="fr-FR" sz="2400" dirty="0"/>
          </a:p>
        </p:txBody>
      </p:sp>
      <p:sp>
        <p:nvSpPr>
          <p:cNvPr id="65" name="Rectangle 64"/>
          <p:cNvSpPr/>
          <p:nvPr/>
        </p:nvSpPr>
        <p:spPr>
          <a:xfrm>
            <a:off x="138087" y="4633978"/>
            <a:ext cx="900591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A </a:t>
            </a:r>
            <a:r>
              <a:rPr lang="fr-FR" sz="2400" dirty="0" err="1" smtClean="0"/>
              <a:t>hybrid</a:t>
            </a:r>
            <a:r>
              <a:rPr lang="fr-FR" sz="2400" dirty="0" smtClean="0"/>
              <a:t> </a:t>
            </a:r>
            <a:r>
              <a:rPr lang="fr-FR" sz="2400" dirty="0" err="1" smtClean="0"/>
              <a:t>method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              </a:t>
            </a:r>
            <a:r>
              <a:rPr lang="fr-FR" sz="2400" dirty="0" err="1" smtClean="0"/>
              <a:t>Dynamic</a:t>
            </a:r>
            <a:r>
              <a:rPr lang="fr-FR" sz="2400" dirty="0" smtClean="0"/>
              <a:t> </a:t>
            </a:r>
            <a:r>
              <a:rPr lang="fr-FR" sz="2400" dirty="0" err="1" smtClean="0"/>
              <a:t>switch</a:t>
            </a:r>
            <a:r>
              <a:rPr lang="fr-FR" sz="2400" dirty="0" smtClean="0"/>
              <a:t> : </a:t>
            </a:r>
            <a:r>
              <a:rPr lang="fr-FR" sz="2400" dirty="0" err="1" smtClean="0"/>
              <a:t>Stochastic</a:t>
            </a:r>
            <a:r>
              <a:rPr lang="fr-FR" sz="2400" dirty="0" smtClean="0"/>
              <a:t> </a:t>
            </a:r>
            <a:r>
              <a:rPr lang="fr-FR" sz="2400" dirty="0" err="1" smtClean="0"/>
              <a:t>Method</a:t>
            </a:r>
            <a:r>
              <a:rPr lang="fr-FR" sz="2400" dirty="0" smtClean="0"/>
              <a:t> &amp; </a:t>
            </a:r>
            <a:r>
              <a:rPr lang="fr-FR" sz="2400" dirty="0" err="1" smtClean="0"/>
              <a:t>Parallel</a:t>
            </a:r>
            <a:r>
              <a:rPr lang="fr-FR" sz="2400" dirty="0" smtClean="0"/>
              <a:t> Sort </a:t>
            </a:r>
          </a:p>
          <a:p>
            <a:r>
              <a:rPr lang="fr-FR" sz="2400" dirty="0" smtClean="0"/>
              <a:t>             </a:t>
            </a:r>
            <a:endParaRPr lang="fr-FR" sz="2400" dirty="0"/>
          </a:p>
        </p:txBody>
      </p:sp>
      <p:cxnSp>
        <p:nvCxnSpPr>
          <p:cNvPr id="70" name="Connecteur droit avec flèche 69"/>
          <p:cNvCxnSpPr/>
          <p:nvPr/>
        </p:nvCxnSpPr>
        <p:spPr>
          <a:xfrm rot="5400000" flipH="1" flipV="1">
            <a:off x="2810104" y="4324249"/>
            <a:ext cx="467845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rot="5400000" flipH="1" flipV="1">
            <a:off x="5670287" y="4324247"/>
            <a:ext cx="467845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rot="5400000" flipH="1" flipV="1">
            <a:off x="7882777" y="4242724"/>
            <a:ext cx="467845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73"/>
          <p:cNvGrpSpPr/>
          <p:nvPr/>
        </p:nvGrpSpPr>
        <p:grpSpPr>
          <a:xfrm>
            <a:off x="32256" y="2052696"/>
            <a:ext cx="9221234" cy="1979086"/>
            <a:chOff x="34323" y="2059906"/>
            <a:chExt cx="9221234" cy="1979086"/>
          </a:xfrm>
        </p:grpSpPr>
        <p:sp>
          <p:nvSpPr>
            <p:cNvPr id="75" name="Rectangle 74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91161" y="2059906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7" name="Connecteur droit 116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18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(2/3)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1791161" y="2059906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N-1                                                   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5773" y="1256973"/>
            <a:ext cx="87660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previous</a:t>
            </a:r>
            <a:r>
              <a:rPr lang="fr-FR" sz="2400" dirty="0" smtClean="0"/>
              <a:t> </a:t>
            </a:r>
            <a:r>
              <a:rPr lang="fr-FR" sz="2400" dirty="0" err="1" smtClean="0"/>
              <a:t>works</a:t>
            </a:r>
            <a:r>
              <a:rPr lang="fr-FR" sz="2400" dirty="0" smtClean="0"/>
              <a:t> (2):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, </a:t>
            </a:r>
            <a:r>
              <a:rPr lang="fr-FR" sz="2400" dirty="0" err="1" smtClean="0"/>
              <a:t>Ph.D</a:t>
            </a:r>
            <a:r>
              <a:rPr lang="fr-FR" sz="2400" dirty="0" smtClean="0"/>
              <a:t>, 2014]</a:t>
            </a:r>
          </a:p>
          <a:p>
            <a:r>
              <a:rPr lang="fr-FR" sz="2400" dirty="0" smtClean="0"/>
              <a:t>                                         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TCBB, 2015]</a:t>
            </a:r>
            <a:endParaRPr lang="fr-FR" sz="2400" dirty="0"/>
          </a:p>
        </p:txBody>
      </p:sp>
      <p:sp>
        <p:nvSpPr>
          <p:cNvPr id="65" name="Rectangle 64"/>
          <p:cNvSpPr/>
          <p:nvPr/>
        </p:nvSpPr>
        <p:spPr>
          <a:xfrm>
            <a:off x="138087" y="4633978"/>
            <a:ext cx="900591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A </a:t>
            </a:r>
            <a:r>
              <a:rPr lang="fr-FR" sz="2400" dirty="0" err="1" smtClean="0"/>
              <a:t>hybrid</a:t>
            </a:r>
            <a:r>
              <a:rPr lang="fr-FR" sz="2400" dirty="0" smtClean="0"/>
              <a:t> </a:t>
            </a:r>
            <a:r>
              <a:rPr lang="fr-FR" sz="2400" dirty="0" err="1" smtClean="0"/>
              <a:t>method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              </a:t>
            </a:r>
            <a:r>
              <a:rPr lang="fr-FR" sz="2400" dirty="0" err="1" smtClean="0"/>
              <a:t>Dynamic</a:t>
            </a:r>
            <a:r>
              <a:rPr lang="fr-FR" sz="2400" dirty="0" smtClean="0"/>
              <a:t> </a:t>
            </a:r>
            <a:r>
              <a:rPr lang="fr-FR" sz="2400" dirty="0" err="1" smtClean="0"/>
              <a:t>switch</a:t>
            </a:r>
            <a:r>
              <a:rPr lang="fr-FR" sz="2400" dirty="0" smtClean="0"/>
              <a:t> : </a:t>
            </a:r>
            <a:r>
              <a:rPr lang="fr-FR" sz="2400" dirty="0" err="1" smtClean="0"/>
              <a:t>Stochastic</a:t>
            </a:r>
            <a:r>
              <a:rPr lang="fr-FR" sz="2400" dirty="0" smtClean="0"/>
              <a:t> </a:t>
            </a:r>
            <a:r>
              <a:rPr lang="fr-FR" sz="2400" dirty="0" err="1" smtClean="0"/>
              <a:t>Method</a:t>
            </a:r>
            <a:r>
              <a:rPr lang="fr-FR" sz="2400" dirty="0" smtClean="0"/>
              <a:t> &amp; </a:t>
            </a:r>
            <a:r>
              <a:rPr lang="fr-FR" sz="2400" dirty="0" err="1" smtClean="0"/>
              <a:t>Parallel</a:t>
            </a:r>
            <a:r>
              <a:rPr lang="fr-FR" sz="2400" dirty="0" smtClean="0"/>
              <a:t> Sort </a:t>
            </a:r>
          </a:p>
          <a:p>
            <a:r>
              <a:rPr lang="fr-FR" sz="2400" dirty="0" smtClean="0"/>
              <a:t>             </a:t>
            </a:r>
            <a:endParaRPr lang="fr-FR" sz="2400" dirty="0"/>
          </a:p>
        </p:txBody>
      </p:sp>
      <p:sp>
        <p:nvSpPr>
          <p:cNvPr id="69" name="Rectangle 68"/>
          <p:cNvSpPr/>
          <p:nvPr/>
        </p:nvSpPr>
        <p:spPr>
          <a:xfrm>
            <a:off x="122177" y="5499301"/>
            <a:ext cx="900591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Main drawbacks:</a:t>
            </a:r>
          </a:p>
          <a:p>
            <a:r>
              <a:rPr lang="fr-FR" sz="2400" dirty="0" smtClean="0"/>
              <a:t>              - How to </a:t>
            </a:r>
            <a:r>
              <a:rPr lang="fr-FR" sz="2400" dirty="0" err="1" smtClean="0"/>
              <a:t>choose</a:t>
            </a:r>
            <a:r>
              <a:rPr lang="fr-FR" sz="2400" dirty="0" smtClean="0"/>
              <a:t> the </a:t>
            </a:r>
            <a:r>
              <a:rPr lang="fr-FR" sz="2400" dirty="0" err="1" smtClean="0"/>
              <a:t>thresholds</a:t>
            </a:r>
            <a:r>
              <a:rPr lang="fr-FR" sz="2400" dirty="0" smtClean="0"/>
              <a:t> to </a:t>
            </a:r>
            <a:r>
              <a:rPr lang="fr-FR" sz="2400" dirty="0" err="1" smtClean="0"/>
              <a:t>switch</a:t>
            </a:r>
            <a:r>
              <a:rPr lang="fr-FR" sz="2400" dirty="0" smtClean="0"/>
              <a:t>?</a:t>
            </a:r>
          </a:p>
          <a:p>
            <a:r>
              <a:rPr lang="fr-FR" sz="2400" dirty="0" smtClean="0"/>
              <a:t>              - </a:t>
            </a:r>
            <a:r>
              <a:rPr lang="fr-FR" sz="2400" dirty="0" err="1" smtClean="0"/>
              <a:t>Parallel</a:t>
            </a:r>
            <a:r>
              <a:rPr lang="fr-FR" sz="2400" dirty="0" smtClean="0"/>
              <a:t> sort… data </a:t>
            </a:r>
            <a:r>
              <a:rPr lang="fr-FR" sz="2400" smtClean="0"/>
              <a:t>transfers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19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5301" y="4236796"/>
            <a:ext cx="90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Available</a:t>
            </a:r>
            <a:r>
              <a:rPr lang="fr-FR" sz="2400" b="1" dirty="0" smtClean="0"/>
              <a:t> Indexes are </a:t>
            </a:r>
            <a:r>
              <a:rPr lang="fr-FR" sz="2400" b="1" dirty="0" err="1" smtClean="0"/>
              <a:t>stored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buffers &amp; </a:t>
            </a:r>
            <a:r>
              <a:rPr lang="fr-FR" sz="2400" b="1" dirty="0" err="1" smtClean="0"/>
              <a:t>atomic_inc</a:t>
            </a:r>
            <a:endParaRPr lang="fr-FR" sz="2400" b="1" baseline="30000" dirty="0" smtClean="0"/>
          </a:p>
          <a:p>
            <a:r>
              <a:rPr lang="fr-FR" sz="2400" dirty="0" smtClean="0"/>
              <a:t>            </a:t>
            </a:r>
          </a:p>
        </p:txBody>
      </p:sp>
      <p:grpSp>
        <p:nvGrpSpPr>
          <p:cNvPr id="69" name="Grouper 73"/>
          <p:cNvGrpSpPr/>
          <p:nvPr/>
        </p:nvGrpSpPr>
        <p:grpSpPr>
          <a:xfrm>
            <a:off x="32256" y="2052696"/>
            <a:ext cx="9221234" cy="1979086"/>
            <a:chOff x="34323" y="2059906"/>
            <a:chExt cx="9221234" cy="1979086"/>
          </a:xfrm>
        </p:grpSpPr>
        <p:sp>
          <p:nvSpPr>
            <p:cNvPr id="70" name="Rectangle 69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1161" y="2059906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168182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2245439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3941926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450132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19217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675842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788565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80905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337333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562855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732203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8437828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168182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2245439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3941926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50132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5064941" y="5891110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19217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675842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88565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280905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/>
        </p:nvSpPr>
        <p:spPr>
          <a:xfrm>
            <a:off x="337333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562855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732203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8437828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1760158" y="506779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 N-1                                                 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52059" y="5427818"/>
            <a:ext cx="874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3     …     …    …    …     …     …    …    …    N-1                                                  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758890" y="5855081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 -1     -1    -1     -1     -1     -1     -1    -1     -1    -1     -1     -1                                               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050" y="5397041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145" name="Rectangle 144"/>
          <p:cNvSpPr/>
          <p:nvPr/>
        </p:nvSpPr>
        <p:spPr>
          <a:xfrm>
            <a:off x="11441" y="5797871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146" name="Rectangle 145"/>
          <p:cNvSpPr/>
          <p:nvPr/>
        </p:nvSpPr>
        <p:spPr>
          <a:xfrm>
            <a:off x="506494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avec flèche 157"/>
          <p:cNvCxnSpPr/>
          <p:nvPr/>
        </p:nvCxnSpPr>
        <p:spPr>
          <a:xfrm rot="5400000" flipH="1" flipV="1">
            <a:off x="1782107" y="6409575"/>
            <a:ext cx="365125" cy="15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1952116" y="6604690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233998" y="6356350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PtrDeallocation</a:t>
            </a:r>
            <a:endParaRPr lang="fr-FR" sz="22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rot="16200000" flipH="1">
            <a:off x="1774714" y="5010040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1905080" y="4867915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2245388" y="4654059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sp>
        <p:nvSpPr>
          <p:cNvPr id="117" name="Rectangle 116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(1):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940676" y="982678"/>
            <a:ext cx="7558300" cy="7431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Virtual Reality </a:t>
            </a:r>
            <a:r>
              <a:rPr lang="fr-FR" dirty="0" smtClean="0">
                <a:sym typeface="Wingdings" panose="05000000000000000000" pitchFamily="2" charset="2"/>
              </a:rPr>
              <a:t> Virtual </a:t>
            </a:r>
            <a:r>
              <a:rPr lang="fr-FR" dirty="0" err="1" smtClean="0">
                <a:sym typeface="Wingdings" panose="05000000000000000000" pitchFamily="2" charset="2"/>
              </a:rPr>
              <a:t>Biology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28075" y="6216971"/>
            <a:ext cx="8054107" cy="68721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Interaction </a:t>
            </a:r>
            <a:r>
              <a:rPr lang="fr-FR" sz="2800" dirty="0" err="1" smtClean="0"/>
              <a:t>between</a:t>
            </a:r>
            <a:r>
              <a:rPr lang="fr-FR" sz="2800" dirty="0"/>
              <a:t> </a:t>
            </a:r>
            <a:r>
              <a:rPr lang="fr-FR" sz="2800" dirty="0" err="1" smtClean="0"/>
              <a:t>virtual</a:t>
            </a:r>
            <a:r>
              <a:rPr lang="fr-FR" sz="2800" dirty="0" smtClean="0"/>
              <a:t> </a:t>
            </a:r>
            <a:r>
              <a:rPr lang="fr-FR" sz="2800" dirty="0" err="1" smtClean="0"/>
              <a:t>cells</a:t>
            </a:r>
            <a:r>
              <a:rPr lang="fr-FR" sz="2800" dirty="0"/>
              <a:t> </a:t>
            </a:r>
            <a:r>
              <a:rPr lang="fr-FR" sz="2800" dirty="0" smtClean="0"/>
              <a:t>and/or </a:t>
            </a:r>
            <a:r>
              <a:rPr lang="fr-FR" sz="2800" dirty="0" err="1" smtClean="0"/>
              <a:t>molecules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" name="Image 9" descr="vlcsnap-2015-06-17-11h56m20s1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25" y="1671353"/>
            <a:ext cx="6168238" cy="462617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 rot="20509729">
            <a:off x="1286103" y="4825049"/>
            <a:ext cx="6810256" cy="54489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 smtClean="0"/>
              <a:t>Multi-Agent</a:t>
            </a:r>
            <a:r>
              <a:rPr lang="fr-FR" sz="3200" dirty="0" smtClean="0"/>
              <a:t> System </a:t>
            </a:r>
            <a:r>
              <a:rPr lang="fr-FR" sz="3200" dirty="0" err="1" smtClean="0"/>
              <a:t>approach</a:t>
            </a:r>
            <a:endParaRPr lang="fr-FR" sz="32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85800" y="248390"/>
            <a:ext cx="7772400" cy="798827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400" b="1" dirty="0" err="1" smtClean="0"/>
              <a:t>Lab-STICC</a:t>
            </a:r>
            <a:r>
              <a:rPr lang="fr-FR" sz="8400" b="1" dirty="0" smtClean="0"/>
              <a:t>, CID, IHSEV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23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20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5301" y="4236796"/>
            <a:ext cx="90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Available</a:t>
            </a:r>
            <a:r>
              <a:rPr lang="fr-FR" sz="2400" b="1" dirty="0" smtClean="0"/>
              <a:t> Indexes are </a:t>
            </a:r>
            <a:r>
              <a:rPr lang="fr-FR" sz="2400" b="1" dirty="0" err="1" smtClean="0"/>
              <a:t>stored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buffers &amp; </a:t>
            </a:r>
            <a:r>
              <a:rPr lang="fr-FR" sz="2400" b="1" dirty="0" err="1" smtClean="0"/>
              <a:t>atomic_inc</a:t>
            </a:r>
            <a:endParaRPr lang="fr-FR" sz="2400" b="1" baseline="30000" dirty="0" smtClean="0"/>
          </a:p>
          <a:p>
            <a:r>
              <a:rPr lang="fr-FR" sz="2400" dirty="0" smtClean="0"/>
              <a:t>            </a:t>
            </a:r>
          </a:p>
        </p:txBody>
      </p:sp>
      <p:grpSp>
        <p:nvGrpSpPr>
          <p:cNvPr id="2" name="Grouper 73"/>
          <p:cNvGrpSpPr/>
          <p:nvPr/>
        </p:nvGrpSpPr>
        <p:grpSpPr>
          <a:xfrm>
            <a:off x="32256" y="2052696"/>
            <a:ext cx="9221234" cy="1979086"/>
            <a:chOff x="34323" y="2059906"/>
            <a:chExt cx="9221234" cy="1979086"/>
          </a:xfrm>
        </p:grpSpPr>
        <p:sp>
          <p:nvSpPr>
            <p:cNvPr id="70" name="Rectangle 69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1161" y="2059906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168182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2245439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3941926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450132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19217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675842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788565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80905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337333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562855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732203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8437828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168182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2245439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3941926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50132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5064941" y="5891110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19217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675842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88565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280905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/>
        </p:nvSpPr>
        <p:spPr>
          <a:xfrm>
            <a:off x="337333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562855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732203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8437828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1760158" y="506779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N-1                                                 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52059" y="5427818"/>
            <a:ext cx="874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 1      2      3     …     …    …    …     …     …    …    …   N-1                                                  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758890" y="5855081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 -1     -1    -1     -1     -1     -1     -1    -1     -1    -1     -1     -1                                               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050" y="5397041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145" name="Rectangle 144"/>
          <p:cNvSpPr/>
          <p:nvPr/>
        </p:nvSpPr>
        <p:spPr>
          <a:xfrm>
            <a:off x="11441" y="5797871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146" name="Rectangle 145"/>
          <p:cNvSpPr/>
          <p:nvPr/>
        </p:nvSpPr>
        <p:spPr>
          <a:xfrm>
            <a:off x="506494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avec flèche 157"/>
          <p:cNvCxnSpPr/>
          <p:nvPr/>
        </p:nvCxnSpPr>
        <p:spPr>
          <a:xfrm rot="5400000" flipH="1" flipV="1">
            <a:off x="1782107" y="6409575"/>
            <a:ext cx="365125" cy="15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1952116" y="6604690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233998" y="6356350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PtrDeallocation</a:t>
            </a:r>
            <a:endParaRPr lang="fr-FR" sz="22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rot="16200000" flipH="1">
            <a:off x="2339146" y="5010040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2469512" y="4867915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2786302" y="4630543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sp>
        <p:nvSpPr>
          <p:cNvPr id="117" name="Rectangle 116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(1):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21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5301" y="4236796"/>
            <a:ext cx="90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Available</a:t>
            </a:r>
            <a:r>
              <a:rPr lang="fr-FR" sz="2400" b="1" dirty="0" smtClean="0"/>
              <a:t> Indexes are </a:t>
            </a:r>
            <a:r>
              <a:rPr lang="fr-FR" sz="2400" b="1" dirty="0" err="1" smtClean="0"/>
              <a:t>stored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buffers &amp; </a:t>
            </a:r>
            <a:r>
              <a:rPr lang="fr-FR" sz="2400" b="1" dirty="0" err="1" smtClean="0"/>
              <a:t>atomic_inc</a:t>
            </a:r>
            <a:endParaRPr lang="fr-FR" sz="2400" b="1" baseline="30000" dirty="0" smtClean="0"/>
          </a:p>
          <a:p>
            <a:r>
              <a:rPr lang="fr-FR" sz="2400" dirty="0" smtClean="0"/>
              <a:t>            </a:t>
            </a:r>
          </a:p>
        </p:txBody>
      </p:sp>
      <p:grpSp>
        <p:nvGrpSpPr>
          <p:cNvPr id="2" name="Grouper 73"/>
          <p:cNvGrpSpPr/>
          <p:nvPr/>
        </p:nvGrpSpPr>
        <p:grpSpPr>
          <a:xfrm>
            <a:off x="32256" y="2052696"/>
            <a:ext cx="9221234" cy="1979086"/>
            <a:chOff x="34323" y="2059906"/>
            <a:chExt cx="9221234" cy="1979086"/>
          </a:xfrm>
        </p:grpSpPr>
        <p:sp>
          <p:nvSpPr>
            <p:cNvPr id="70" name="Rectangle 69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1161" y="2059906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168182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2245439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3941926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450132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19217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675842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788565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80905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337333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562855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732203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8437828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168182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2245439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3941926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50132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5064941" y="5891110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19217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675842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88565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280905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/>
        </p:nvSpPr>
        <p:spPr>
          <a:xfrm>
            <a:off x="337333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562855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732203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8437828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1760158" y="506779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N-1                                                 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52059" y="5427818"/>
            <a:ext cx="874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-1      2      3     …     …    …    …     …     …    …    …   N-1                                                  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758890" y="5855081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 -1     -1    -1     -1     -1     -1     -1    -1     -1    -1     -1     -1                                               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050" y="5397041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145" name="Rectangle 144"/>
          <p:cNvSpPr/>
          <p:nvPr/>
        </p:nvSpPr>
        <p:spPr>
          <a:xfrm>
            <a:off x="11441" y="5797871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146" name="Rectangle 145"/>
          <p:cNvSpPr/>
          <p:nvPr/>
        </p:nvSpPr>
        <p:spPr>
          <a:xfrm>
            <a:off x="506494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avec flèche 157"/>
          <p:cNvCxnSpPr/>
          <p:nvPr/>
        </p:nvCxnSpPr>
        <p:spPr>
          <a:xfrm rot="5400000" flipH="1" flipV="1">
            <a:off x="1782107" y="6409575"/>
            <a:ext cx="365125" cy="15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1952116" y="6604690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233998" y="6356350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PtrDeallocation</a:t>
            </a:r>
            <a:endParaRPr lang="fr-FR" sz="22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rot="16200000" flipH="1">
            <a:off x="2903578" y="5010040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3033944" y="4867915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350734" y="4630543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sp>
        <p:nvSpPr>
          <p:cNvPr id="117" name="Rectangle 116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(1):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22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5301" y="4236796"/>
            <a:ext cx="90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Available</a:t>
            </a:r>
            <a:r>
              <a:rPr lang="fr-FR" sz="2400" b="1" dirty="0" smtClean="0"/>
              <a:t> Indexes are </a:t>
            </a:r>
            <a:r>
              <a:rPr lang="fr-FR" sz="2400" b="1" dirty="0" err="1" smtClean="0"/>
              <a:t>stored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buffers &amp; </a:t>
            </a:r>
            <a:r>
              <a:rPr lang="fr-FR" sz="2400" b="1" dirty="0" err="1" smtClean="0"/>
              <a:t>atomic_inc</a:t>
            </a:r>
            <a:endParaRPr lang="fr-FR" sz="2400" b="1" baseline="30000" dirty="0" smtClean="0"/>
          </a:p>
          <a:p>
            <a:r>
              <a:rPr lang="fr-FR" sz="2400" dirty="0" smtClean="0"/>
              <a:t>            </a:t>
            </a:r>
          </a:p>
        </p:txBody>
      </p:sp>
      <p:grpSp>
        <p:nvGrpSpPr>
          <p:cNvPr id="2" name="Grouper 73"/>
          <p:cNvGrpSpPr/>
          <p:nvPr/>
        </p:nvGrpSpPr>
        <p:grpSpPr>
          <a:xfrm>
            <a:off x="32256" y="2052696"/>
            <a:ext cx="9221234" cy="1979086"/>
            <a:chOff x="34323" y="2059906"/>
            <a:chExt cx="9221234" cy="1979086"/>
          </a:xfrm>
        </p:grpSpPr>
        <p:sp>
          <p:nvSpPr>
            <p:cNvPr id="70" name="Rectangle 69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1161" y="2059906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168182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2245439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3941926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450132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19217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675842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788565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80905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337333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562855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732203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8437828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168182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2245439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3941926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50132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5064941" y="5891110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19217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675842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88565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280905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/>
        </p:nvSpPr>
        <p:spPr>
          <a:xfrm>
            <a:off x="337333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562855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732203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8437828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1760158" y="506779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N-1                                                 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52059" y="5427818"/>
            <a:ext cx="874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-1     -1      3     …     …    …    …     …     …    …    …   N-1                                                  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758890" y="5855081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 -1     -1    -1     -1     -1     -1     -1    -1     -1    -1     -1     -1                                               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050" y="5397041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145" name="Rectangle 144"/>
          <p:cNvSpPr/>
          <p:nvPr/>
        </p:nvSpPr>
        <p:spPr>
          <a:xfrm>
            <a:off x="11441" y="5797871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146" name="Rectangle 145"/>
          <p:cNvSpPr/>
          <p:nvPr/>
        </p:nvSpPr>
        <p:spPr>
          <a:xfrm>
            <a:off x="506494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avec flèche 157"/>
          <p:cNvCxnSpPr/>
          <p:nvPr/>
        </p:nvCxnSpPr>
        <p:spPr>
          <a:xfrm rot="5400000" flipH="1" flipV="1">
            <a:off x="1782107" y="6409575"/>
            <a:ext cx="365125" cy="15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1952116" y="6604690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233998" y="6356350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PtrDeallocation</a:t>
            </a:r>
            <a:endParaRPr lang="fr-FR" sz="22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rot="16200000" flipH="1">
            <a:off x="3479769" y="5010040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3610135" y="4867915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926925" y="4630543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sp>
        <p:nvSpPr>
          <p:cNvPr id="117" name="Rectangle 116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(1):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23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5301" y="4236796"/>
            <a:ext cx="90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Available</a:t>
            </a:r>
            <a:r>
              <a:rPr lang="fr-FR" sz="2400" b="1" dirty="0" smtClean="0"/>
              <a:t> Indexes are </a:t>
            </a:r>
            <a:r>
              <a:rPr lang="fr-FR" sz="2400" b="1" dirty="0" err="1" smtClean="0"/>
              <a:t>stored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buffers &amp; </a:t>
            </a:r>
            <a:r>
              <a:rPr lang="fr-FR" sz="2400" b="1" dirty="0" err="1" smtClean="0"/>
              <a:t>atomic_inc</a:t>
            </a:r>
            <a:endParaRPr lang="fr-FR" sz="2400" b="1" baseline="30000" dirty="0" smtClean="0"/>
          </a:p>
          <a:p>
            <a:r>
              <a:rPr lang="fr-FR" sz="2400" dirty="0" smtClean="0"/>
              <a:t>            </a:t>
            </a:r>
          </a:p>
        </p:txBody>
      </p:sp>
      <p:grpSp>
        <p:nvGrpSpPr>
          <p:cNvPr id="2" name="Grouper 73"/>
          <p:cNvGrpSpPr/>
          <p:nvPr/>
        </p:nvGrpSpPr>
        <p:grpSpPr>
          <a:xfrm>
            <a:off x="32256" y="2052696"/>
            <a:ext cx="9221234" cy="1979086"/>
            <a:chOff x="34323" y="2059906"/>
            <a:chExt cx="9221234" cy="1979086"/>
          </a:xfrm>
        </p:grpSpPr>
        <p:sp>
          <p:nvSpPr>
            <p:cNvPr id="70" name="Rectangle 69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1161" y="2059906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168182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2245439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3941926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450132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19217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675842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788565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80905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337333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562855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732203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8437828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168182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2245439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3941926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50132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5064941" y="5891110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19217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675842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88565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280905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/>
        </p:nvSpPr>
        <p:spPr>
          <a:xfrm>
            <a:off x="337333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562855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732203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8437828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1760158" y="506779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N-1                                                 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52059" y="5427818"/>
            <a:ext cx="874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-1     -1      3     …     …    …    …     …     …    …    …   N-1                                                  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758890" y="5855081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 1     -1     -1    -1     -1     -1     -1     -1    -1     -1    -1     -1     -1                                               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050" y="5397041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145" name="Rectangle 144"/>
          <p:cNvSpPr/>
          <p:nvPr/>
        </p:nvSpPr>
        <p:spPr>
          <a:xfrm>
            <a:off x="11441" y="5797871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146" name="Rectangle 145"/>
          <p:cNvSpPr/>
          <p:nvPr/>
        </p:nvSpPr>
        <p:spPr>
          <a:xfrm>
            <a:off x="506494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avec flèche 157"/>
          <p:cNvCxnSpPr/>
          <p:nvPr/>
        </p:nvCxnSpPr>
        <p:spPr>
          <a:xfrm rot="5400000" flipH="1" flipV="1">
            <a:off x="2323021" y="6409575"/>
            <a:ext cx="365125" cy="15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2493030" y="6604690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774912" y="6356350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PtrDeallocation</a:t>
            </a:r>
            <a:endParaRPr lang="fr-FR" sz="22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rot="16200000" flipH="1">
            <a:off x="3479769" y="5010040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3610135" y="4867915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926925" y="4630543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sp>
        <p:nvSpPr>
          <p:cNvPr id="117" name="Rectangle 116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(1):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24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5301" y="4236796"/>
            <a:ext cx="90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Available</a:t>
            </a:r>
            <a:r>
              <a:rPr lang="fr-FR" sz="2400" b="1" dirty="0" smtClean="0"/>
              <a:t> Indexes are </a:t>
            </a:r>
            <a:r>
              <a:rPr lang="fr-FR" sz="2400" b="1" dirty="0" err="1" smtClean="0"/>
              <a:t>stored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buffers &amp; </a:t>
            </a:r>
            <a:r>
              <a:rPr lang="fr-FR" sz="2400" b="1" dirty="0" err="1" smtClean="0"/>
              <a:t>atomic_inc</a:t>
            </a:r>
            <a:endParaRPr lang="fr-FR" sz="2400" b="1" baseline="30000" dirty="0" smtClean="0"/>
          </a:p>
          <a:p>
            <a:r>
              <a:rPr lang="fr-FR" sz="2400" dirty="0" smtClean="0"/>
              <a:t>            </a:t>
            </a:r>
          </a:p>
        </p:txBody>
      </p:sp>
      <p:grpSp>
        <p:nvGrpSpPr>
          <p:cNvPr id="2" name="Grouper 73"/>
          <p:cNvGrpSpPr/>
          <p:nvPr/>
        </p:nvGrpSpPr>
        <p:grpSpPr>
          <a:xfrm>
            <a:off x="32256" y="2052696"/>
            <a:ext cx="9221234" cy="1979086"/>
            <a:chOff x="34323" y="2059906"/>
            <a:chExt cx="9221234" cy="1979086"/>
          </a:xfrm>
        </p:grpSpPr>
        <p:sp>
          <p:nvSpPr>
            <p:cNvPr id="70" name="Rectangle 69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1161" y="2059906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168182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2245439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3941926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450132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19217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675842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788565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80905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337333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562855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732203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8437828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168182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2245439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3941926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50132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5064941" y="5891110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19217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675842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88565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280905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/>
        </p:nvSpPr>
        <p:spPr>
          <a:xfrm>
            <a:off x="337333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562855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732203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8437828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1760158" y="506779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N-1                                                 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52059" y="5427818"/>
            <a:ext cx="874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-1     -1      3     …     …    …    …     …     …    …    …   N-1                                                  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758890" y="5855081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 1     -1     -1    -1     -1     -1     -1     -1    -1     -1    -1     -1     -1                                               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050" y="5397041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145" name="Rectangle 144"/>
          <p:cNvSpPr/>
          <p:nvPr/>
        </p:nvSpPr>
        <p:spPr>
          <a:xfrm>
            <a:off x="11441" y="5797871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146" name="Rectangle 145"/>
          <p:cNvSpPr/>
          <p:nvPr/>
        </p:nvSpPr>
        <p:spPr>
          <a:xfrm>
            <a:off x="506494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avec flèche 157"/>
          <p:cNvCxnSpPr/>
          <p:nvPr/>
        </p:nvCxnSpPr>
        <p:spPr>
          <a:xfrm rot="5400000" flipH="1" flipV="1">
            <a:off x="2323021" y="6409575"/>
            <a:ext cx="365125" cy="15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2493030" y="6604690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774912" y="6356350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PtrDeallocation</a:t>
            </a:r>
            <a:endParaRPr lang="fr-FR" sz="22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rot="16200000" flipH="1">
            <a:off x="4091237" y="5010040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4221603" y="4867915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4538393" y="4630543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sp>
        <p:nvSpPr>
          <p:cNvPr id="117" name="Rectangle 116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(1):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25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5301" y="4236796"/>
            <a:ext cx="90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Available</a:t>
            </a:r>
            <a:r>
              <a:rPr lang="fr-FR" sz="2400" b="1" dirty="0" smtClean="0"/>
              <a:t> Indexes are </a:t>
            </a:r>
            <a:r>
              <a:rPr lang="fr-FR" sz="2400" b="1" dirty="0" err="1" smtClean="0"/>
              <a:t>stored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buffers &amp; </a:t>
            </a:r>
            <a:r>
              <a:rPr lang="fr-FR" sz="2400" b="1" dirty="0" err="1" smtClean="0"/>
              <a:t>atomic_inc</a:t>
            </a:r>
            <a:endParaRPr lang="fr-FR" sz="2400" b="1" baseline="30000" dirty="0" smtClean="0"/>
          </a:p>
          <a:p>
            <a:r>
              <a:rPr lang="fr-FR" sz="2400" dirty="0" smtClean="0"/>
              <a:t>            </a:t>
            </a:r>
          </a:p>
        </p:txBody>
      </p:sp>
      <p:grpSp>
        <p:nvGrpSpPr>
          <p:cNvPr id="2" name="Grouper 73"/>
          <p:cNvGrpSpPr/>
          <p:nvPr/>
        </p:nvGrpSpPr>
        <p:grpSpPr>
          <a:xfrm>
            <a:off x="32256" y="2052696"/>
            <a:ext cx="9221234" cy="1979086"/>
            <a:chOff x="34323" y="2059906"/>
            <a:chExt cx="9221234" cy="1979086"/>
          </a:xfrm>
        </p:grpSpPr>
        <p:sp>
          <p:nvSpPr>
            <p:cNvPr id="70" name="Rectangle 69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1161" y="2059906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168182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2245439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3941926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450132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19217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675842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788565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80905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337333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562855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732203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8437828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168182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2245439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3941926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50132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5064941" y="5891110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19217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675842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88565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280905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/>
        </p:nvSpPr>
        <p:spPr>
          <a:xfrm>
            <a:off x="337333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562855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732203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8437828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1760158" y="506779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N-1                                                 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52059" y="5427818"/>
            <a:ext cx="874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-1     -1      3     …     …    …    …     …     …    …    …   N-1                                                  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758890" y="5855081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 1     2     -1     -1     -1     -1     -1     -1     -1     -1    -1     -1     -1                                               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050" y="5397041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145" name="Rectangle 144"/>
          <p:cNvSpPr/>
          <p:nvPr/>
        </p:nvSpPr>
        <p:spPr>
          <a:xfrm>
            <a:off x="11441" y="5797871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146" name="Rectangle 145"/>
          <p:cNvSpPr/>
          <p:nvPr/>
        </p:nvSpPr>
        <p:spPr>
          <a:xfrm>
            <a:off x="506494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avec flèche 157"/>
          <p:cNvCxnSpPr/>
          <p:nvPr/>
        </p:nvCxnSpPr>
        <p:spPr>
          <a:xfrm rot="5400000" flipH="1" flipV="1">
            <a:off x="2863935" y="6409575"/>
            <a:ext cx="365125" cy="15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3033944" y="6604690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3315826" y="6356350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PtrDeallocation</a:t>
            </a:r>
            <a:endParaRPr lang="fr-FR" sz="22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rot="16200000" flipH="1">
            <a:off x="4079478" y="5010040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4209844" y="4867915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4526634" y="4630543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sp>
        <p:nvSpPr>
          <p:cNvPr id="117" name="Rectangle 116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(1):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26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5301" y="4236796"/>
            <a:ext cx="90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Available</a:t>
            </a:r>
            <a:r>
              <a:rPr lang="fr-FR" sz="2400" b="1" dirty="0" smtClean="0"/>
              <a:t> Indexes are </a:t>
            </a:r>
            <a:r>
              <a:rPr lang="fr-FR" sz="2400" b="1" dirty="0" err="1" smtClean="0"/>
              <a:t>stored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buffers &amp; </a:t>
            </a:r>
            <a:r>
              <a:rPr lang="fr-FR" sz="2400" b="1" dirty="0" err="1" smtClean="0"/>
              <a:t>atomic_inc</a:t>
            </a:r>
            <a:endParaRPr lang="fr-FR" sz="2400" b="1" baseline="30000" dirty="0" smtClean="0"/>
          </a:p>
          <a:p>
            <a:r>
              <a:rPr lang="fr-FR" sz="2400" dirty="0" smtClean="0"/>
              <a:t>            </a:t>
            </a:r>
          </a:p>
        </p:txBody>
      </p:sp>
      <p:grpSp>
        <p:nvGrpSpPr>
          <p:cNvPr id="2" name="Grouper 73"/>
          <p:cNvGrpSpPr/>
          <p:nvPr/>
        </p:nvGrpSpPr>
        <p:grpSpPr>
          <a:xfrm>
            <a:off x="32256" y="2052696"/>
            <a:ext cx="9221234" cy="1979086"/>
            <a:chOff x="34323" y="2059906"/>
            <a:chExt cx="9221234" cy="1979086"/>
          </a:xfrm>
        </p:grpSpPr>
        <p:sp>
          <p:nvSpPr>
            <p:cNvPr id="70" name="Rectangle 69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1161" y="2059906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168182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2245439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3941926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450132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19217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675842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788565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80905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337333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562855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732203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8437828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168182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2245439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3941926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50132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5064941" y="5891110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19217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675842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88565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280905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/>
        </p:nvSpPr>
        <p:spPr>
          <a:xfrm>
            <a:off x="337333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562855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732203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8437828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1760158" y="506779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N-1                                                 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52059" y="5427818"/>
            <a:ext cx="874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-1     -1      3     …     …    …    …     …     …    …    …   N-1                                                  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758890" y="5855081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 1     2     -1     -1     -1     -1     -1     -1     -1     -1    -1     -1     -1                                               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050" y="5397041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145" name="Rectangle 144"/>
          <p:cNvSpPr/>
          <p:nvPr/>
        </p:nvSpPr>
        <p:spPr>
          <a:xfrm>
            <a:off x="11441" y="5797871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146" name="Rectangle 145"/>
          <p:cNvSpPr/>
          <p:nvPr/>
        </p:nvSpPr>
        <p:spPr>
          <a:xfrm>
            <a:off x="506494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avec flèche 157"/>
          <p:cNvCxnSpPr/>
          <p:nvPr/>
        </p:nvCxnSpPr>
        <p:spPr>
          <a:xfrm rot="5400000" flipH="1" flipV="1">
            <a:off x="2863935" y="6409575"/>
            <a:ext cx="365125" cy="15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3033944" y="6604690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3315826" y="6356350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PtrDeallocation</a:t>
            </a:r>
            <a:endParaRPr lang="fr-FR" sz="22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rot="16200000" flipH="1">
            <a:off x="4620392" y="5010040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4750758" y="4867915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5067548" y="4630543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sp>
        <p:nvSpPr>
          <p:cNvPr id="117" name="Rectangle 116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(1):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27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5301" y="4236796"/>
            <a:ext cx="90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Available</a:t>
            </a:r>
            <a:r>
              <a:rPr lang="fr-FR" sz="2400" b="1" dirty="0" smtClean="0"/>
              <a:t> Indexes are </a:t>
            </a:r>
            <a:r>
              <a:rPr lang="fr-FR" sz="2400" b="1" dirty="0" err="1" smtClean="0"/>
              <a:t>stored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buffers &amp; </a:t>
            </a:r>
            <a:r>
              <a:rPr lang="fr-FR" sz="2400" b="1" dirty="0" err="1" smtClean="0"/>
              <a:t>atomic_inc</a:t>
            </a:r>
            <a:endParaRPr lang="fr-FR" sz="2400" b="1" baseline="30000" dirty="0" smtClean="0"/>
          </a:p>
          <a:p>
            <a:r>
              <a:rPr lang="fr-FR" sz="2400" dirty="0" smtClean="0"/>
              <a:t>            </a:t>
            </a:r>
          </a:p>
        </p:txBody>
      </p:sp>
      <p:grpSp>
        <p:nvGrpSpPr>
          <p:cNvPr id="2" name="Grouper 73"/>
          <p:cNvGrpSpPr/>
          <p:nvPr/>
        </p:nvGrpSpPr>
        <p:grpSpPr>
          <a:xfrm>
            <a:off x="32256" y="2052696"/>
            <a:ext cx="9221234" cy="1979086"/>
            <a:chOff x="34323" y="2059906"/>
            <a:chExt cx="9221234" cy="1979086"/>
          </a:xfrm>
        </p:grpSpPr>
        <p:sp>
          <p:nvSpPr>
            <p:cNvPr id="70" name="Rectangle 69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1161" y="2059906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168182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2245439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3941926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450132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19217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675842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788565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80905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337333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562855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732203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8437828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168182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2245439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3941926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50132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5064941" y="5891110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19217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675842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88565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280905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/>
        </p:nvSpPr>
        <p:spPr>
          <a:xfrm>
            <a:off x="337333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562855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732203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8437828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1760158" y="506779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 N-1                                                 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52059" y="5427818"/>
            <a:ext cx="874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-1     -1     -1     -1     -1    -1     -1     -1     -1     -1     -1    -1                                                  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758890" y="5855081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 1     2     -1     -1     -1     -1     -1     -1     -1     -1     -1     -1   -1                                               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050" y="5397041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145" name="Rectangle 144"/>
          <p:cNvSpPr/>
          <p:nvPr/>
        </p:nvSpPr>
        <p:spPr>
          <a:xfrm>
            <a:off x="11441" y="5797871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146" name="Rectangle 145"/>
          <p:cNvSpPr/>
          <p:nvPr/>
        </p:nvSpPr>
        <p:spPr>
          <a:xfrm>
            <a:off x="506494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avec flèche 157"/>
          <p:cNvCxnSpPr/>
          <p:nvPr/>
        </p:nvCxnSpPr>
        <p:spPr>
          <a:xfrm rot="5400000" flipH="1" flipV="1">
            <a:off x="2863935" y="6409575"/>
            <a:ext cx="365125" cy="15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3033944" y="6604690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3315826" y="6356350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PtrDeallocation</a:t>
            </a:r>
            <a:endParaRPr lang="fr-FR" sz="22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rot="16200000" flipH="1">
            <a:off x="8924484" y="5033557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8772649" y="4893019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7046554" y="4654059"/>
            <a:ext cx="1839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cxnSp>
        <p:nvCxnSpPr>
          <p:cNvPr id="117" name="Connecteur droit 116"/>
          <p:cNvCxnSpPr/>
          <p:nvPr/>
        </p:nvCxnSpPr>
        <p:spPr>
          <a:xfrm>
            <a:off x="4844659" y="4891432"/>
            <a:ext cx="2166618" cy="6351"/>
          </a:xfrm>
          <a:prstGeom prst="line">
            <a:avLst/>
          </a:prstGeom>
          <a:ln w="381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 rot="19578349">
            <a:off x="4184967" y="5341218"/>
            <a:ext cx="170865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SWAP</a:t>
            </a:r>
            <a:r>
              <a:rPr lang="fr-FR" sz="2400" dirty="0" smtClean="0"/>
              <a:t>           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(1):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28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5301" y="4236796"/>
            <a:ext cx="90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Available</a:t>
            </a:r>
            <a:r>
              <a:rPr lang="fr-FR" sz="2400" b="1" dirty="0" smtClean="0"/>
              <a:t> Indexes are </a:t>
            </a:r>
            <a:r>
              <a:rPr lang="fr-FR" sz="2400" b="1" dirty="0" err="1" smtClean="0"/>
              <a:t>stored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buffers &amp; </a:t>
            </a:r>
            <a:r>
              <a:rPr lang="fr-FR" sz="2400" b="1" dirty="0" err="1" smtClean="0"/>
              <a:t>atomic_inc</a:t>
            </a:r>
            <a:endParaRPr lang="fr-FR" sz="2400" b="1" baseline="30000" dirty="0" smtClean="0"/>
          </a:p>
          <a:p>
            <a:r>
              <a:rPr lang="fr-FR" sz="2400" dirty="0" smtClean="0"/>
              <a:t>            </a:t>
            </a:r>
          </a:p>
        </p:txBody>
      </p:sp>
      <p:grpSp>
        <p:nvGrpSpPr>
          <p:cNvPr id="2" name="Grouper 73"/>
          <p:cNvGrpSpPr/>
          <p:nvPr/>
        </p:nvGrpSpPr>
        <p:grpSpPr>
          <a:xfrm>
            <a:off x="32256" y="2052696"/>
            <a:ext cx="9221234" cy="1979086"/>
            <a:chOff x="34323" y="2059906"/>
            <a:chExt cx="9221234" cy="1979086"/>
          </a:xfrm>
        </p:grpSpPr>
        <p:sp>
          <p:nvSpPr>
            <p:cNvPr id="70" name="Rectangle 69"/>
            <p:cNvSpPr/>
            <p:nvPr/>
          </p:nvSpPr>
          <p:spPr>
            <a:xfrm>
              <a:off x="169533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58947" y="2454295"/>
              <a:ext cx="540734" cy="354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55434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14833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78449" y="2460016"/>
              <a:ext cx="540734" cy="3432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568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71929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99161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22563" y="2454295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86839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42065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545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1336" y="2454295"/>
              <a:ext cx="540734" cy="3546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1161" y="2059906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N-1                                                  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8389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47506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43993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03392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67008" y="3306711"/>
              <a:ext cx="540734" cy="343257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9424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60488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887720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11122" y="33009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75398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30624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24104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39895" y="3300990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23" y="2219729"/>
              <a:ext cx="1850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Active or</a:t>
              </a:r>
            </a:p>
            <a:p>
              <a:r>
                <a:rPr lang="fr-FR" sz="2400" dirty="0" smtClean="0">
                  <a:solidFill>
                    <a:prstClr val="black"/>
                  </a:solidFill>
                  <a:cs typeface="Arial"/>
                </a:rPr>
                <a:t>Inactive</a:t>
              </a:r>
              <a:endParaRPr lang="fr-FR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773" y="3283827"/>
              <a:ext cx="1725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Attributes</a:t>
              </a:r>
              <a:endParaRPr lang="fr-FR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8389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47506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43993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03392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67008" y="3690014"/>
              <a:ext cx="540734" cy="343257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424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60488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87720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11122" y="368429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75398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30624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24104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439895" y="3684293"/>
              <a:ext cx="540734" cy="354699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 rot="5400000">
              <a:off x="521657" y="3861176"/>
              <a:ext cx="354043" cy="15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168182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2245439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3941926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450132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19217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675842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788565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80905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337333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562855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732203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8437828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168182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2245439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3941926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50132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5064941" y="5891110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19217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675842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88565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280905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/>
        </p:nvSpPr>
        <p:spPr>
          <a:xfrm>
            <a:off x="337333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562855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732203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8437828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1760158" y="506779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 N-1                                                 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52059" y="5427818"/>
            <a:ext cx="874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 1     2      -1     -1     -1     -1    -1     -1     -1     -1     -1     -1    -1                                                  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758890" y="5855081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-1     -1     -1     -1     -1     -1     -1     -1     -1     -1     -1   -1                                               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050" y="5397041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145" name="Rectangle 144"/>
          <p:cNvSpPr/>
          <p:nvPr/>
        </p:nvSpPr>
        <p:spPr>
          <a:xfrm>
            <a:off x="11441" y="5797871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146" name="Rectangle 145"/>
          <p:cNvSpPr/>
          <p:nvPr/>
        </p:nvSpPr>
        <p:spPr>
          <a:xfrm>
            <a:off x="506494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avec flèche 157"/>
          <p:cNvCxnSpPr/>
          <p:nvPr/>
        </p:nvCxnSpPr>
        <p:spPr>
          <a:xfrm rot="5400000" flipH="1" flipV="1">
            <a:off x="1793866" y="6409575"/>
            <a:ext cx="365125" cy="15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1963875" y="6604690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245757" y="6356350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PtrDeallocation</a:t>
            </a:r>
            <a:endParaRPr lang="fr-FR" sz="22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rot="16200000" flipH="1">
            <a:off x="1799821" y="5020209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1941946" y="4889844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2257834" y="4662640"/>
            <a:ext cx="1839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sp>
        <p:nvSpPr>
          <p:cNvPr id="117" name="Rectangle 116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(1):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er 155"/>
          <p:cNvGrpSpPr/>
          <p:nvPr/>
        </p:nvGrpSpPr>
        <p:grpSpPr>
          <a:xfrm>
            <a:off x="224281" y="2529502"/>
            <a:ext cx="8306492" cy="2381638"/>
            <a:chOff x="224281" y="2294342"/>
            <a:chExt cx="8306492" cy="2381638"/>
          </a:xfrm>
        </p:grpSpPr>
        <p:sp>
          <p:nvSpPr>
            <p:cNvPr id="117" name="Rectangle 116"/>
            <p:cNvSpPr/>
            <p:nvPr/>
          </p:nvSpPr>
          <p:spPr>
            <a:xfrm>
              <a:off x="330112" y="2306100"/>
              <a:ext cx="4416887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/>
                <a:t>Allocation:</a:t>
              </a:r>
            </a:p>
            <a:p>
              <a:endParaRPr lang="fr-FR" sz="800" dirty="0" smtClean="0"/>
            </a:p>
            <a:p>
              <a:r>
                <a:rPr lang="fr-FR" sz="2000" dirty="0" err="1" smtClean="0"/>
                <a:t>Ptr</a:t>
              </a:r>
              <a:r>
                <a:rPr lang="fr-FR" sz="2000" dirty="0" smtClean="0"/>
                <a:t> = </a:t>
              </a:r>
              <a:r>
                <a:rPr lang="fr-FR" sz="2000" dirty="0" err="1" smtClean="0"/>
                <a:t>atomic_inc(PtrAllocation</a:t>
              </a:r>
              <a:r>
                <a:rPr lang="fr-FR" sz="2000" dirty="0" smtClean="0"/>
                <a:t>)</a:t>
              </a:r>
            </a:p>
            <a:p>
              <a:r>
                <a:rPr lang="fr-FR" sz="2000" dirty="0" smtClean="0"/>
                <a:t>If </a:t>
              </a:r>
              <a:r>
                <a:rPr lang="fr-FR" sz="2000" dirty="0" err="1" smtClean="0"/>
                <a:t>Ptr</a:t>
              </a:r>
              <a:r>
                <a:rPr lang="fr-FR" sz="2000" dirty="0" smtClean="0"/>
                <a:t> &lt; N and Allocation[</a:t>
              </a:r>
              <a:r>
                <a:rPr lang="fr-FR" sz="2000" dirty="0" err="1" smtClean="0"/>
                <a:t>Ptr</a:t>
              </a:r>
              <a:r>
                <a:rPr lang="fr-FR" sz="2000" dirty="0" smtClean="0"/>
                <a:t>] != -1</a:t>
              </a:r>
            </a:p>
            <a:p>
              <a:r>
                <a:rPr lang="fr-FR" sz="2000" dirty="0" err="1" smtClean="0"/>
                <a:t>Then</a:t>
              </a:r>
              <a:r>
                <a:rPr lang="fr-FR" sz="2000" dirty="0" smtClean="0"/>
                <a:t> 	Id = Allocation[</a:t>
              </a:r>
              <a:r>
                <a:rPr lang="fr-FR" sz="2000" dirty="0" err="1" smtClean="0"/>
                <a:t>Ptr</a:t>
              </a:r>
              <a:r>
                <a:rPr lang="fr-FR" sz="2000" dirty="0" smtClean="0"/>
                <a:t>]</a:t>
              </a:r>
            </a:p>
            <a:p>
              <a:r>
                <a:rPr lang="fr-FR" sz="2000" dirty="0" smtClean="0"/>
                <a:t>		Allocation[</a:t>
              </a:r>
              <a:r>
                <a:rPr lang="fr-FR" sz="2000" dirty="0" err="1" smtClean="0"/>
                <a:t>Ptr</a:t>
              </a:r>
              <a:r>
                <a:rPr lang="fr-FR" sz="2000" dirty="0" smtClean="0"/>
                <a:t>] = -1</a:t>
              </a:r>
            </a:p>
            <a:p>
              <a:r>
                <a:rPr lang="fr-FR" sz="2000" dirty="0" smtClean="0"/>
                <a:t>		Return Id</a:t>
              </a:r>
            </a:p>
            <a:p>
              <a:r>
                <a:rPr lang="fr-FR" sz="2000" dirty="0" err="1" smtClean="0"/>
                <a:t>Endif</a:t>
              </a:r>
              <a:endParaRPr lang="fr-FR" sz="20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259655" y="2294342"/>
              <a:ext cx="4271118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err="1" smtClean="0"/>
                <a:t>Deallocation</a:t>
              </a:r>
              <a:r>
                <a:rPr lang="fr-FR" sz="2000" dirty="0" smtClean="0"/>
                <a:t>:</a:t>
              </a:r>
            </a:p>
            <a:p>
              <a:endParaRPr lang="fr-FR" sz="800" dirty="0" smtClean="0"/>
            </a:p>
            <a:p>
              <a:r>
                <a:rPr lang="fr-FR" sz="2000" dirty="0" err="1" smtClean="0"/>
                <a:t>Ptr</a:t>
              </a:r>
              <a:r>
                <a:rPr lang="fr-FR" sz="2000" dirty="0" smtClean="0"/>
                <a:t> = </a:t>
              </a:r>
              <a:r>
                <a:rPr lang="fr-FR" sz="2000" dirty="0" err="1" smtClean="0"/>
                <a:t>atomic_inc(PtrDeallocation</a:t>
              </a:r>
              <a:r>
                <a:rPr lang="fr-FR" sz="2000" dirty="0" smtClean="0"/>
                <a:t>)</a:t>
              </a:r>
            </a:p>
            <a:p>
              <a:r>
                <a:rPr lang="fr-FR" sz="2000" dirty="0" err="1" smtClean="0"/>
                <a:t>Desallocation[Ptr</a:t>
              </a:r>
              <a:r>
                <a:rPr lang="fr-FR" sz="2000" dirty="0" smtClean="0"/>
                <a:t>] = Id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24281" y="2306099"/>
              <a:ext cx="4032434" cy="23619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59655" y="2314059"/>
              <a:ext cx="4032434" cy="23619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1800837" y="4662640"/>
            <a:ext cx="2119861" cy="499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29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28" name="Rectangle 127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(2):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  <p:sp>
        <p:nvSpPr>
          <p:cNvPr id="113" name="Rectangle 112"/>
          <p:cNvSpPr/>
          <p:nvPr/>
        </p:nvSpPr>
        <p:spPr>
          <a:xfrm>
            <a:off x="168182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2245439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3941926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450132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19217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675842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7885653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809055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337333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562855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7322037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8437828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168182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2245439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3941926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50132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5064941" y="5891110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19217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675842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7885653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2809055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/>
        </p:nvSpPr>
        <p:spPr>
          <a:xfrm>
            <a:off x="3373331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562855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7322037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8437828" y="5885389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1760158" y="506779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 N-1                                                 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52059" y="5427818"/>
            <a:ext cx="874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 1     2      -1     -1     -1     -1    -1     -1     -1     -1     -1     -1    -1                                                  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758890" y="5855081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-1     -1     -1     -1     -1     -1     -1     -1     -1     -1     -1   -1                                               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050" y="5397041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145" name="Rectangle 144"/>
          <p:cNvSpPr/>
          <p:nvPr/>
        </p:nvSpPr>
        <p:spPr>
          <a:xfrm>
            <a:off x="11441" y="5797871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146" name="Rectangle 145"/>
          <p:cNvSpPr/>
          <p:nvPr/>
        </p:nvSpPr>
        <p:spPr>
          <a:xfrm>
            <a:off x="5064941" y="5444876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avec flèche 157"/>
          <p:cNvCxnSpPr/>
          <p:nvPr/>
        </p:nvCxnSpPr>
        <p:spPr>
          <a:xfrm rot="5400000" flipH="1" flipV="1">
            <a:off x="1793866" y="6409575"/>
            <a:ext cx="365125" cy="15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1963875" y="6604690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245757" y="6356350"/>
            <a:ext cx="227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PtrDeallocation</a:t>
            </a:r>
            <a:endParaRPr lang="fr-FR" sz="22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rot="16200000" flipH="1">
            <a:off x="1799821" y="5020209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2257834" y="4662640"/>
            <a:ext cx="183925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sp>
        <p:nvSpPr>
          <p:cNvPr id="150" name="Rectangle 149"/>
          <p:cNvSpPr/>
          <p:nvPr/>
        </p:nvSpPr>
        <p:spPr>
          <a:xfrm>
            <a:off x="277435" y="1691581"/>
            <a:ext cx="7024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res</a:t>
            </a:r>
            <a:r>
              <a:rPr lang="fr-FR" sz="2400" b="1" dirty="0" smtClean="0"/>
              <a:t> = </a:t>
            </a:r>
            <a:r>
              <a:rPr lang="fr-FR" sz="2400" b="1" dirty="0" err="1" smtClean="0"/>
              <a:t>atomic_inc</a:t>
            </a:r>
            <a:r>
              <a:rPr lang="fr-FR" sz="2400" b="1" dirty="0" smtClean="0"/>
              <a:t>(var):</a:t>
            </a:r>
            <a:r>
              <a:rPr lang="fr-FR" sz="2400" dirty="0" smtClean="0"/>
              <a:t> </a:t>
            </a:r>
            <a:r>
              <a:rPr lang="fr-FR" sz="2400" dirty="0" err="1" smtClean="0"/>
              <a:t>OpenCL</a:t>
            </a:r>
            <a:r>
              <a:rPr lang="fr-FR" sz="2400" dirty="0" smtClean="0"/>
              <a:t> </a:t>
            </a:r>
            <a:r>
              <a:rPr lang="fr-FR" sz="2400" dirty="0" err="1" smtClean="0"/>
              <a:t>atomic</a:t>
            </a:r>
            <a:r>
              <a:rPr lang="fr-FR" sz="2400" dirty="0" smtClean="0"/>
              <a:t> </a:t>
            </a:r>
            <a:r>
              <a:rPr lang="fr-FR" sz="2400" dirty="0" err="1" smtClean="0"/>
              <a:t>operation</a:t>
            </a:r>
            <a:endParaRPr lang="fr-FR" sz="2400" dirty="0"/>
          </a:p>
        </p:txBody>
      </p:sp>
      <p:cxnSp>
        <p:nvCxnSpPr>
          <p:cNvPr id="170" name="Connecteur droit 169"/>
          <p:cNvCxnSpPr/>
          <p:nvPr/>
        </p:nvCxnSpPr>
        <p:spPr>
          <a:xfrm>
            <a:off x="1930187" y="4889844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3589032" y="2067837"/>
            <a:ext cx="425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ym typeface="Wingdings"/>
              </a:rPr>
              <a:t>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tmp</a:t>
            </a:r>
            <a:r>
              <a:rPr lang="fr-FR" sz="2400" dirty="0" smtClean="0">
                <a:sym typeface="Wingdings"/>
              </a:rPr>
              <a:t>=var; var++; return </a:t>
            </a:r>
            <a:r>
              <a:rPr lang="fr-FR" sz="2400" dirty="0" err="1" smtClean="0">
                <a:sym typeface="Wingdings"/>
              </a:rPr>
              <a:t>tmp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2894"/>
            <a:ext cx="7772400" cy="80120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 (1/3)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 descr="context_1_1_Ari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003300"/>
            <a:ext cx="9144000" cy="5353050"/>
          </a:xfrm>
          <a:prstGeom prst="rect">
            <a:avLst/>
          </a:prstGeom>
        </p:spPr>
      </p:pic>
      <p:pic>
        <p:nvPicPr>
          <p:cNvPr id="11" name="Image 10" descr="context_1_2_Ari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1003300"/>
            <a:ext cx="9144000" cy="5353050"/>
          </a:xfrm>
          <a:prstGeom prst="rect">
            <a:avLst/>
          </a:prstGeom>
        </p:spPr>
      </p:pic>
      <p:pic>
        <p:nvPicPr>
          <p:cNvPr id="12" name="Image 11" descr="context_1_3_Ari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1003299"/>
            <a:ext cx="9144000" cy="535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30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112762" y="92894"/>
            <a:ext cx="7003143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a new Id ?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28" name="Rectangle 127"/>
          <p:cNvSpPr/>
          <p:nvPr/>
        </p:nvSpPr>
        <p:spPr>
          <a:xfrm>
            <a:off x="65773" y="1162909"/>
            <a:ext cx="831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Our proposition (3): [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et al, Compas, 2016]</a:t>
            </a:r>
            <a:endParaRPr lang="fr-FR" sz="2400" dirty="0"/>
          </a:p>
        </p:txBody>
      </p:sp>
      <p:sp>
        <p:nvSpPr>
          <p:cNvPr id="150" name="Rectangle 149"/>
          <p:cNvSpPr/>
          <p:nvPr/>
        </p:nvSpPr>
        <p:spPr>
          <a:xfrm>
            <a:off x="64587" y="1690949"/>
            <a:ext cx="2732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Swap conditions:</a:t>
            </a:r>
            <a:endParaRPr lang="fr-FR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1681823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2245439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3941926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501325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6192173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6758421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7885653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2809055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3373331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5628557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7322037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8437828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681823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245439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941926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4501325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5064941" y="3179502"/>
            <a:ext cx="540734" cy="34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6192173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6758421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7885653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2809055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3373331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5628557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322037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8437828" y="3173781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760158" y="2356185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0      1      2                                                                             N-1                                                  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758890" y="3143473"/>
            <a:ext cx="74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 1     2     -1     -1     -1     -1     -1     -1     -1     -1     -1     -1   -1                                               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3050" y="2685433"/>
            <a:ext cx="15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Allocation</a:t>
            </a:r>
            <a:endParaRPr lang="fr-FR" sz="2200" dirty="0"/>
          </a:p>
        </p:txBody>
      </p:sp>
      <p:sp>
        <p:nvSpPr>
          <p:cNvPr id="81" name="Rectangle 80"/>
          <p:cNvSpPr/>
          <p:nvPr/>
        </p:nvSpPr>
        <p:spPr>
          <a:xfrm>
            <a:off x="11441" y="3086263"/>
            <a:ext cx="1720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/>
              <a:t>Deallocation</a:t>
            </a:r>
            <a:endParaRPr lang="fr-FR" sz="2200" dirty="0"/>
          </a:p>
        </p:txBody>
      </p:sp>
      <p:sp>
        <p:nvSpPr>
          <p:cNvPr id="82" name="Rectangle 81"/>
          <p:cNvSpPr/>
          <p:nvPr/>
        </p:nvSpPr>
        <p:spPr>
          <a:xfrm>
            <a:off x="5064941" y="2733268"/>
            <a:ext cx="540734" cy="35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6" name="Connecteur droit avec flèche 85"/>
          <p:cNvCxnSpPr/>
          <p:nvPr/>
        </p:nvCxnSpPr>
        <p:spPr>
          <a:xfrm rot="16200000" flipH="1">
            <a:off x="8924484" y="2321949"/>
            <a:ext cx="284250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8772649" y="2181411"/>
            <a:ext cx="293959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062159" y="1927366"/>
            <a:ext cx="18392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 err="1" smtClean="0"/>
              <a:t>PtrAllocation</a:t>
            </a:r>
            <a:endParaRPr lang="fr-FR" sz="2200" dirty="0"/>
          </a:p>
        </p:txBody>
      </p:sp>
      <p:sp>
        <p:nvSpPr>
          <p:cNvPr id="91" name="Rectangle 90"/>
          <p:cNvSpPr/>
          <p:nvPr/>
        </p:nvSpPr>
        <p:spPr>
          <a:xfrm>
            <a:off x="1728859" y="2733268"/>
            <a:ext cx="7337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a typeface="Wingdings"/>
                <a:cs typeface="Arial"/>
              </a:rPr>
              <a:t>-1    -1     -1     -1     -1     -1    -1     -1     -1     -1     -1     -1    -1                                                   </a:t>
            </a:r>
          </a:p>
        </p:txBody>
      </p:sp>
      <p:sp>
        <p:nvSpPr>
          <p:cNvPr id="89" name="Rectangle 88"/>
          <p:cNvSpPr/>
          <p:nvPr/>
        </p:nvSpPr>
        <p:spPr>
          <a:xfrm rot="19578349">
            <a:off x="4184967" y="2629610"/>
            <a:ext cx="170865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SWAP</a:t>
            </a:r>
            <a:r>
              <a:rPr lang="fr-FR" sz="2400" dirty="0" smtClean="0"/>
              <a:t>           </a:t>
            </a:r>
          </a:p>
        </p:txBody>
      </p:sp>
      <p:grpSp>
        <p:nvGrpSpPr>
          <p:cNvPr id="83" name="Grouper 82"/>
          <p:cNvGrpSpPr/>
          <p:nvPr/>
        </p:nvGrpSpPr>
        <p:grpSpPr>
          <a:xfrm>
            <a:off x="-12544" y="3769284"/>
            <a:ext cx="9213113" cy="1587618"/>
            <a:chOff x="-12544" y="3769284"/>
            <a:chExt cx="9213113" cy="1587618"/>
          </a:xfrm>
        </p:grpSpPr>
        <p:sp>
          <p:nvSpPr>
            <p:cNvPr id="175" name="Rectangle 174"/>
            <p:cNvSpPr/>
            <p:nvPr/>
          </p:nvSpPr>
          <p:spPr>
            <a:xfrm>
              <a:off x="1657838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221454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917941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477340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168188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734436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861668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785070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349346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4572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298052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8413843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657838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221454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917941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477340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040956" y="5007924"/>
              <a:ext cx="540734" cy="343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168188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734436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861668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785070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49346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5604572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298052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8413843" y="5002203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736173" y="4184607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0      1      2                                                                             N-1                                                   </a:t>
              </a: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703122" y="4524753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-1     -1     -1     -1     -1     -1     -1     -1     -1     -1     -1     -1   -1                                                </a:t>
              </a: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9065" y="4513855"/>
              <a:ext cx="15427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200" dirty="0" smtClean="0"/>
                <a:t>Allocation</a:t>
              </a:r>
              <a:endParaRPr lang="fr-FR" sz="220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-12544" y="4914685"/>
              <a:ext cx="17204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200" dirty="0" err="1" smtClean="0"/>
                <a:t>Deallocation</a:t>
              </a:r>
              <a:endParaRPr lang="fr-FR" sz="220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040956" y="4561690"/>
              <a:ext cx="540734" cy="35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5" name="Connecteur droit avec flèche 204"/>
            <p:cNvCxnSpPr/>
            <p:nvPr/>
          </p:nvCxnSpPr>
          <p:spPr>
            <a:xfrm rot="16200000" flipH="1">
              <a:off x="2889175" y="4138611"/>
              <a:ext cx="284250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/>
            <p:cNvCxnSpPr/>
            <p:nvPr/>
          </p:nvCxnSpPr>
          <p:spPr>
            <a:xfrm>
              <a:off x="3019543" y="3999663"/>
              <a:ext cx="293959" cy="158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ectangle 206"/>
            <p:cNvSpPr/>
            <p:nvPr/>
          </p:nvSpPr>
          <p:spPr>
            <a:xfrm>
              <a:off x="3249209" y="3769284"/>
              <a:ext cx="183925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200" dirty="0" err="1" smtClean="0"/>
                <a:t>PtrAllocation</a:t>
              </a:r>
              <a:endParaRPr lang="fr-FR" sz="2200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1726640" y="4944742"/>
              <a:ext cx="746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ea typeface="Wingdings"/>
                  <a:cs typeface="Arial"/>
                </a:rPr>
                <a:t> 3      5      4     -1     -1     -1     -1     -1     -1     -1     -1     -1   -1                                                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 rot="19578349">
            <a:off x="3844182" y="4695225"/>
            <a:ext cx="170865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SWAP</a:t>
            </a:r>
            <a:r>
              <a:rPr lang="fr-FR" sz="2400" dirty="0" smtClean="0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31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334774" y="92894"/>
            <a:ext cx="8245752" cy="80120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: </a:t>
            </a:r>
            <a:r>
              <a:rPr lang="fr-FR" dirty="0" err="1" smtClean="0"/>
              <a:t>Prey-Predator</a:t>
            </a:r>
            <a:r>
              <a:rPr lang="fr-FR" dirty="0" smtClean="0"/>
              <a:t> model (1/2)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90" name="Rectangle 89"/>
          <p:cNvSpPr/>
          <p:nvPr/>
        </p:nvSpPr>
        <p:spPr>
          <a:xfrm>
            <a:off x="275330" y="1442280"/>
            <a:ext cx="401494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 err="1" smtClean="0"/>
              <a:t>Prey-Predator</a:t>
            </a:r>
            <a:r>
              <a:rPr lang="fr-FR" sz="2600" dirty="0" smtClean="0"/>
              <a:t> model</a:t>
            </a:r>
            <a:endParaRPr lang="fr-FR" sz="2600" dirty="0"/>
          </a:p>
        </p:txBody>
      </p:sp>
      <p:pic>
        <p:nvPicPr>
          <p:cNvPr id="83" name="Image 82" descr="predatorPreyMo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70" y="1961155"/>
            <a:ext cx="4064000" cy="342900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3417968" y="5636376"/>
            <a:ext cx="32405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 smtClean="0"/>
              <a:t>High </a:t>
            </a:r>
            <a:r>
              <a:rPr lang="fr-FR" sz="2600" dirty="0" err="1" smtClean="0"/>
              <a:t>dynamicity</a:t>
            </a:r>
            <a:r>
              <a:rPr lang="fr-FR" sz="2600" dirty="0" smtClean="0"/>
              <a:t>…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32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97176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1450" y="979027"/>
            <a:ext cx="9165287" cy="1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334774" y="92894"/>
            <a:ext cx="8245752" cy="80120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: </a:t>
            </a:r>
            <a:r>
              <a:rPr lang="fr-FR" dirty="0" err="1" smtClean="0"/>
              <a:t>Prey-Predator</a:t>
            </a:r>
            <a:r>
              <a:rPr lang="fr-FR" dirty="0" smtClean="0"/>
              <a:t> model (2/2)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9" name="Image 8" descr="fig-per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2119" y="968389"/>
            <a:ext cx="8788410" cy="58834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407" y="3579669"/>
            <a:ext cx="297744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/>
              <a:t>Hybrid</a:t>
            </a:r>
            <a:r>
              <a:rPr lang="fr-FR" sz="2400" dirty="0" smtClean="0"/>
              <a:t> </a:t>
            </a:r>
            <a:r>
              <a:rPr lang="fr-FR" sz="2400" dirty="0" err="1" smtClean="0"/>
              <a:t>method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5426473" y="3589118"/>
            <a:ext cx="323416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Double buffer </a:t>
            </a:r>
            <a:r>
              <a:rPr lang="fr-FR" sz="2400" dirty="0" err="1" smtClean="0"/>
              <a:t>method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2208060" y="6721475"/>
            <a:ext cx="5102564" cy="13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ckgrou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54659" y="975767"/>
            <a:ext cx="6918990" cy="58822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9401" y="2116755"/>
            <a:ext cx="5079682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Questions  ?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33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Image 8" descr="cellulo_transpar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920" y="1176739"/>
            <a:ext cx="3564080" cy="3564079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 rot="10800000">
            <a:off x="160151" y="1487692"/>
            <a:ext cx="5912069" cy="1990652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29401" y="1945129"/>
            <a:ext cx="5079682" cy="16361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2894"/>
            <a:ext cx="7772400" cy="80120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 (2/3)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Image 12" descr="context_2_1_Ari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003299"/>
            <a:ext cx="9144000" cy="5353051"/>
          </a:xfrm>
          <a:prstGeom prst="rect">
            <a:avLst/>
          </a:prstGeom>
        </p:spPr>
      </p:pic>
      <p:pic>
        <p:nvPicPr>
          <p:cNvPr id="10" name="Image 9" descr="context_2_2_Arial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999920"/>
            <a:ext cx="9144000" cy="5353050"/>
          </a:xfrm>
          <a:prstGeom prst="rect">
            <a:avLst/>
          </a:prstGeom>
        </p:spPr>
      </p:pic>
      <p:pic>
        <p:nvPicPr>
          <p:cNvPr id="11" name="Image 10" descr="context_2_3_Arial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636" y="1003683"/>
            <a:ext cx="9144001" cy="5353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4172" y="3864757"/>
            <a:ext cx="2686037" cy="42740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67784" y="3874442"/>
            <a:ext cx="2918873" cy="427403"/>
          </a:xfrm>
          <a:prstGeom prst="rect">
            <a:avLst/>
          </a:prstGeom>
          <a:noFill/>
          <a:ln w="762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82194" y="5638800"/>
            <a:ext cx="4816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è"/>
            </a:pPr>
            <a:r>
              <a:rPr lang="fr-FR" sz="2400" dirty="0" smtClean="0">
                <a:latin typeface="Arial"/>
                <a:cs typeface="Arial"/>
              </a:rPr>
              <a:t>population </a:t>
            </a:r>
            <a:r>
              <a:rPr lang="fr-FR" sz="2400" dirty="0" err="1" smtClean="0">
                <a:latin typeface="Arial"/>
                <a:cs typeface="Arial"/>
              </a:rPr>
              <a:t>level</a:t>
            </a:r>
            <a:endParaRPr lang="fr-FR" sz="2400" dirty="0" smtClean="0">
              <a:latin typeface="Arial"/>
              <a:cs typeface="Arial"/>
            </a:endParaRPr>
          </a:p>
          <a:p>
            <a:r>
              <a:rPr lang="fr-FR" sz="2400" dirty="0" smtClean="0">
                <a:latin typeface="Arial"/>
                <a:cs typeface="Arial"/>
              </a:rPr>
              <a:t>    (</a:t>
            </a:r>
            <a:r>
              <a:rPr lang="fr-FR" sz="2400" dirty="0" err="1" smtClean="0">
                <a:latin typeface="Arial"/>
                <a:cs typeface="Arial"/>
              </a:rPr>
              <a:t>Molecular</a:t>
            </a:r>
            <a:r>
              <a:rPr lang="fr-FR" sz="2400" dirty="0" smtClean="0">
                <a:latin typeface="Arial"/>
                <a:cs typeface="Arial"/>
              </a:rPr>
              <a:t> Virtual </a:t>
            </a:r>
            <a:r>
              <a:rPr lang="fr-FR" sz="2400" dirty="0" err="1" smtClean="0">
                <a:latin typeface="Arial"/>
                <a:cs typeface="Arial"/>
              </a:rPr>
              <a:t>Chemistry</a:t>
            </a:r>
            <a:r>
              <a:rPr lang="fr-FR" sz="2400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6126" y="5656590"/>
            <a:ext cx="3151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charset="2"/>
              <a:buChar char="è"/>
            </a:pPr>
            <a:r>
              <a:rPr lang="fr-FR" sz="2400" dirty="0" err="1" smtClean="0">
                <a:latin typeface="Arial"/>
                <a:cs typeface="Arial"/>
                <a:sym typeface="Wingdings"/>
              </a:rPr>
              <a:t>individual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level</a:t>
            </a:r>
            <a:endParaRPr lang="fr-FR" sz="2400" dirty="0" smtClean="0">
              <a:latin typeface="Arial"/>
              <a:cs typeface="Arial"/>
            </a:endParaRPr>
          </a:p>
          <a:p>
            <a:pPr algn="ctr"/>
            <a:r>
              <a:rPr lang="fr-FR" sz="2400" dirty="0" smtClean="0">
                <a:latin typeface="Arial"/>
                <a:cs typeface="Arial"/>
              </a:rPr>
              <a:t>(Virtual </a:t>
            </a:r>
            <a:r>
              <a:rPr lang="fr-FR" sz="2400" dirty="0" err="1" smtClean="0">
                <a:latin typeface="Arial"/>
                <a:cs typeface="Arial"/>
              </a:rPr>
              <a:t>Cells</a:t>
            </a:r>
            <a:r>
              <a:rPr lang="fr-FR" sz="2400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323" y="5108483"/>
            <a:ext cx="891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rial"/>
                <a:cs typeface="Arial"/>
              </a:rPr>
              <a:t>Our </a:t>
            </a:r>
            <a:r>
              <a:rPr lang="fr-FR" sz="2400" b="1" dirty="0" err="1" smtClean="0">
                <a:latin typeface="Arial"/>
                <a:cs typeface="Arial"/>
              </a:rPr>
              <a:t>approach</a:t>
            </a:r>
            <a:r>
              <a:rPr lang="fr-FR" sz="2400" b="1" dirty="0" smtClean="0">
                <a:latin typeface="Arial"/>
                <a:cs typeface="Arial"/>
              </a:rPr>
              <a:t> </a:t>
            </a:r>
            <a:r>
              <a:rPr lang="fr-FR" sz="2400" b="1" dirty="0" err="1" smtClean="0">
                <a:latin typeface="Arial"/>
                <a:cs typeface="Arial"/>
              </a:rPr>
              <a:t>is</a:t>
            </a:r>
            <a:r>
              <a:rPr lang="fr-FR" sz="2400" b="1" dirty="0" smtClean="0">
                <a:latin typeface="Arial"/>
                <a:cs typeface="Arial"/>
              </a:rPr>
              <a:t> </a:t>
            </a:r>
            <a:r>
              <a:rPr lang="fr-FR" sz="2400" b="1" dirty="0" err="1" smtClean="0">
                <a:latin typeface="Arial"/>
                <a:cs typeface="Arial"/>
              </a:rPr>
              <a:t>hybrid</a:t>
            </a:r>
            <a:endParaRPr lang="fr-FR"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2" grpId="1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2894"/>
            <a:ext cx="7772400" cy="80120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 (3/3)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5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Image 12" descr="context_2_1_Ari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003299"/>
            <a:ext cx="9144000" cy="53530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937" y="4797158"/>
            <a:ext cx="86934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 smtClean="0"/>
          </a:p>
          <a:p>
            <a:pPr>
              <a:buFont typeface="Wingdings" charset="2"/>
              <a:buChar char="è"/>
            </a:pPr>
            <a:r>
              <a:rPr lang="fr-FR" sz="2400" dirty="0" smtClean="0"/>
              <a:t> 	 Anne </a:t>
            </a:r>
            <a:r>
              <a:rPr lang="fr-FR" sz="2400" dirty="0" err="1" smtClean="0"/>
              <a:t>Jeannin-Girardon</a:t>
            </a:r>
            <a:r>
              <a:rPr lang="fr-FR" sz="2400" dirty="0" smtClean="0"/>
              <a:t> </a:t>
            </a:r>
            <a:r>
              <a:rPr lang="fr-FR" sz="2400" dirty="0" err="1" smtClean="0"/>
              <a:t>Ph.D</a:t>
            </a:r>
            <a:r>
              <a:rPr lang="fr-FR" sz="2400" dirty="0" smtClean="0"/>
              <a:t> </a:t>
            </a:r>
            <a:r>
              <a:rPr lang="fr-FR" sz="2400" dirty="0" err="1" smtClean="0"/>
              <a:t>thesis</a:t>
            </a:r>
            <a:r>
              <a:rPr lang="fr-FR" sz="2400" dirty="0" smtClean="0"/>
              <a:t>, 2014</a:t>
            </a:r>
          </a:p>
          <a:p>
            <a:endParaRPr lang="fr-FR" sz="800" dirty="0" smtClean="0"/>
          </a:p>
          <a:p>
            <a:pPr>
              <a:buFont typeface="Wingdings" charset="2"/>
              <a:buChar char="è"/>
            </a:pPr>
            <a:r>
              <a:rPr lang="fr-FR" sz="2400" dirty="0" smtClean="0"/>
              <a:t>  Anne </a:t>
            </a:r>
            <a:r>
              <a:rPr lang="fr-FR" sz="2400" dirty="0" err="1"/>
              <a:t>Jeannin-</a:t>
            </a:r>
            <a:r>
              <a:rPr lang="fr-FR" sz="2400" dirty="0" err="1" smtClean="0"/>
              <a:t>Girardon</a:t>
            </a:r>
            <a:r>
              <a:rPr lang="fr-FR" sz="2400" dirty="0" smtClean="0"/>
              <a:t> et al, IEEE/ACM Transaction on   	</a:t>
            </a:r>
            <a:r>
              <a:rPr lang="fr-FR" sz="2400" dirty="0" err="1" smtClean="0"/>
              <a:t>Computational</a:t>
            </a:r>
            <a:r>
              <a:rPr lang="fr-FR" sz="2400" dirty="0" smtClean="0"/>
              <a:t> </a:t>
            </a:r>
            <a:r>
              <a:rPr lang="fr-FR" sz="2400" dirty="0" err="1" smtClean="0"/>
              <a:t>Biology</a:t>
            </a:r>
            <a:r>
              <a:rPr lang="fr-FR" sz="2400" dirty="0" smtClean="0"/>
              <a:t> and </a:t>
            </a:r>
            <a:r>
              <a:rPr lang="fr-FR" sz="2400" dirty="0" err="1" smtClean="0"/>
              <a:t>Bioinformatics</a:t>
            </a:r>
            <a:r>
              <a:rPr lang="fr-FR" sz="2400" dirty="0" smtClean="0"/>
              <a:t>, 2015  </a:t>
            </a:r>
            <a:endParaRPr lang="fr-FR" sz="24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3769" y="4149615"/>
            <a:ext cx="8609742" cy="87338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err="1" smtClean="0"/>
              <a:t>From</a:t>
            </a:r>
            <a:r>
              <a:rPr lang="fr-FR" sz="2800" dirty="0" smtClean="0"/>
              <a:t> a </a:t>
            </a:r>
            <a:r>
              <a:rPr lang="fr-FR" sz="2800" dirty="0" err="1" smtClean="0"/>
              <a:t>computational</a:t>
            </a:r>
            <a:r>
              <a:rPr lang="fr-FR" sz="2800" dirty="0" smtClean="0"/>
              <a:t> point of </a:t>
            </a:r>
            <a:r>
              <a:rPr lang="fr-FR" sz="2800" dirty="0" err="1" smtClean="0"/>
              <a:t>view</a:t>
            </a:r>
            <a:r>
              <a:rPr lang="fr-FR" sz="2800" dirty="0" smtClean="0"/>
              <a:t>,</a:t>
            </a:r>
          </a:p>
          <a:p>
            <a:pPr algn="l"/>
            <a:r>
              <a:rPr lang="fr-FR" sz="2800" dirty="0" smtClean="0"/>
              <a:t>the </a:t>
            </a:r>
            <a:r>
              <a:rPr lang="fr-FR" sz="2800" dirty="0" err="1" smtClean="0"/>
              <a:t>work</a:t>
            </a:r>
            <a:r>
              <a:rPr lang="fr-FR" sz="2800" dirty="0" smtClean="0"/>
              <a:t> </a:t>
            </a:r>
            <a:r>
              <a:rPr lang="fr-FR" sz="2800" dirty="0" err="1" smtClean="0"/>
              <a:t>presented</a:t>
            </a:r>
            <a:r>
              <a:rPr lang="fr-FR" sz="2800" dirty="0" smtClean="0"/>
              <a:t> </a:t>
            </a:r>
            <a:r>
              <a:rPr lang="fr-FR" sz="2800" dirty="0" err="1" smtClean="0"/>
              <a:t>today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an </a:t>
            </a:r>
            <a:r>
              <a:rPr lang="fr-FR" sz="2800" dirty="0" err="1" smtClean="0"/>
              <a:t>improvement</a:t>
            </a:r>
            <a:r>
              <a:rPr lang="fr-FR" sz="2800" dirty="0" smtClean="0"/>
              <a:t> of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2894"/>
            <a:ext cx="7772400" cy="80120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Outline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6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6928" y="2059545"/>
            <a:ext cx="89170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Introduction</a:t>
            </a:r>
          </a:p>
          <a:p>
            <a:r>
              <a:rPr lang="fr-FR" sz="24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2400" dirty="0" smtClean="0">
                <a:ea typeface="Wingdings"/>
                <a:cs typeface="Arial"/>
              </a:rPr>
              <a:t> </a:t>
            </a:r>
            <a:r>
              <a:rPr lang="fr-FR" sz="2400" dirty="0" err="1" smtClean="0">
                <a:ea typeface="Wingdings"/>
                <a:cs typeface="Arial"/>
              </a:rPr>
              <a:t>Morphogenesis</a:t>
            </a:r>
            <a:r>
              <a:rPr lang="fr-FR" sz="2400" dirty="0" smtClean="0">
                <a:ea typeface="Wingdings"/>
                <a:cs typeface="Arial"/>
              </a:rPr>
              <a:t> &amp; </a:t>
            </a:r>
            <a:r>
              <a:rPr lang="fr-FR" sz="2400" dirty="0" err="1" smtClean="0">
                <a:latin typeface="Arial"/>
                <a:ea typeface="Wingdings"/>
                <a:cs typeface="Arial"/>
              </a:rPr>
              <a:t>Dynamicity</a:t>
            </a:r>
            <a:endParaRPr lang="fr-FR" sz="2400" dirty="0" smtClean="0">
              <a:latin typeface="Arial"/>
              <a:cs typeface="Arial"/>
            </a:endParaRPr>
          </a:p>
          <a:p>
            <a:endParaRPr lang="fr-FR" sz="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Virtual </a:t>
            </a:r>
            <a:r>
              <a:rPr lang="fr-FR" sz="2400" dirty="0" err="1" smtClean="0">
                <a:latin typeface="Arial"/>
                <a:cs typeface="Arial"/>
              </a:rPr>
              <a:t>Biological</a:t>
            </a:r>
            <a:r>
              <a:rPr lang="fr-FR" sz="2400" dirty="0" smtClean="0">
                <a:latin typeface="Arial"/>
                <a:cs typeface="Arial"/>
              </a:rPr>
              <a:t> Model</a:t>
            </a:r>
          </a:p>
          <a:p>
            <a:endParaRPr lang="fr-FR" sz="400" dirty="0" smtClean="0">
              <a:latin typeface="Arial"/>
              <a:cs typeface="Arial"/>
            </a:endParaRPr>
          </a:p>
          <a:p>
            <a:r>
              <a:rPr lang="fr-FR" sz="400" dirty="0" smtClean="0">
                <a:latin typeface="Arial"/>
                <a:ea typeface="Wingdings"/>
                <a:cs typeface="Arial"/>
              </a:rPr>
              <a:t>                      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2400" dirty="0" smtClean="0">
                <a:ea typeface="Wingdings"/>
                <a:cs typeface="Arial"/>
              </a:rPr>
              <a:t> Virtual </a:t>
            </a:r>
            <a:r>
              <a:rPr lang="fr-FR" sz="2400" dirty="0" err="1" smtClean="0">
                <a:ea typeface="Wingdings"/>
                <a:cs typeface="Arial"/>
              </a:rPr>
              <a:t>Cell</a:t>
            </a:r>
            <a:r>
              <a:rPr lang="fr-FR" sz="2400" dirty="0" smtClean="0">
                <a:ea typeface="Wingdings"/>
                <a:cs typeface="Arial"/>
              </a:rPr>
              <a:t>, </a:t>
            </a:r>
            <a:r>
              <a:rPr lang="fr-FR" sz="2400" dirty="0" err="1" smtClean="0">
                <a:ea typeface="Wingdings"/>
                <a:cs typeface="Arial"/>
              </a:rPr>
              <a:t>Molecular</a:t>
            </a:r>
            <a:r>
              <a:rPr lang="fr-FR" sz="2400" dirty="0" smtClean="0">
                <a:ea typeface="Wingdings"/>
                <a:cs typeface="Arial"/>
              </a:rPr>
              <a:t> Virtual </a:t>
            </a:r>
            <a:r>
              <a:rPr lang="fr-FR" sz="2400" dirty="0" err="1" smtClean="0">
                <a:ea typeface="Wingdings"/>
                <a:cs typeface="Arial"/>
              </a:rPr>
              <a:t>Chemistry</a:t>
            </a:r>
            <a:r>
              <a:rPr lang="fr-FR" sz="2400" dirty="0" smtClean="0">
                <a:ea typeface="Wingdings"/>
                <a:cs typeface="Arial"/>
              </a:rPr>
              <a:t>, Virtual </a:t>
            </a:r>
            <a:r>
              <a:rPr lang="fr-FR" sz="2400" dirty="0" err="1" smtClean="0">
                <a:ea typeface="Wingdings"/>
                <a:cs typeface="Arial"/>
              </a:rPr>
              <a:t>Growth</a:t>
            </a:r>
            <a:endParaRPr lang="fr-FR" sz="2400" dirty="0" smtClean="0">
              <a:ea typeface="Wingdings"/>
              <a:cs typeface="Arial"/>
            </a:endParaRPr>
          </a:p>
          <a:p>
            <a:endParaRPr lang="fr-FR" sz="800" dirty="0" smtClean="0">
              <a:ea typeface="Wingdings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ea typeface="Wingdings"/>
                <a:cs typeface="Arial"/>
              </a:rPr>
              <a:t> </a:t>
            </a:r>
            <a:r>
              <a:rPr lang="fr-FR" sz="2400" dirty="0" err="1" smtClean="0">
                <a:ea typeface="Wingdings"/>
                <a:cs typeface="Arial"/>
              </a:rPr>
              <a:t>Parallel</a:t>
            </a:r>
            <a:r>
              <a:rPr lang="fr-FR" sz="2400" dirty="0" smtClean="0">
                <a:ea typeface="Wingdings"/>
                <a:cs typeface="Arial"/>
              </a:rPr>
              <a:t> </a:t>
            </a:r>
            <a:r>
              <a:rPr lang="fr-FR" sz="2400" dirty="0" err="1" smtClean="0">
                <a:ea typeface="Wingdings"/>
                <a:cs typeface="Arial"/>
              </a:rPr>
              <a:t>implementation</a:t>
            </a:r>
            <a:endParaRPr lang="fr-FR" sz="2400" dirty="0" smtClean="0">
              <a:ea typeface="Wingdings"/>
              <a:cs typeface="Arial"/>
            </a:endParaRPr>
          </a:p>
          <a:p>
            <a:pPr>
              <a:buFont typeface="Wingdings" charset="2"/>
              <a:buChar char="Ø"/>
            </a:pPr>
            <a:endParaRPr lang="fr-FR" sz="400" dirty="0" smtClean="0">
              <a:ea typeface="Wingdings"/>
              <a:cs typeface="Arial"/>
            </a:endParaRPr>
          </a:p>
          <a:p>
            <a:r>
              <a:rPr lang="fr-FR" sz="2400" dirty="0" smtClean="0">
                <a:latin typeface="Wingdings"/>
                <a:ea typeface="Wingdings"/>
                <a:cs typeface="Arial"/>
              </a:rPr>
              <a:t>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2400" dirty="0" smtClean="0">
                <a:ea typeface="Wingdings"/>
                <a:cs typeface="Arial"/>
              </a:rPr>
              <a:t> </a:t>
            </a:r>
            <a:r>
              <a:rPr lang="fr-FR" sz="2400" dirty="0" err="1" smtClean="0">
                <a:ea typeface="Wingdings"/>
                <a:cs typeface="Arial"/>
              </a:rPr>
              <a:t>OpenCL</a:t>
            </a:r>
            <a:r>
              <a:rPr lang="fr-FR" sz="2400" dirty="0" smtClean="0">
                <a:ea typeface="Wingdings"/>
                <a:cs typeface="Arial"/>
              </a:rPr>
              <a:t>, model </a:t>
            </a:r>
            <a:r>
              <a:rPr lang="fr-FR" sz="2400" dirty="0" err="1" smtClean="0">
                <a:ea typeface="Wingdings"/>
                <a:cs typeface="Arial"/>
              </a:rPr>
              <a:t>coupled</a:t>
            </a:r>
            <a:r>
              <a:rPr lang="fr-FR" sz="2400" dirty="0" smtClean="0">
                <a:ea typeface="Wingdings"/>
                <a:cs typeface="Arial"/>
              </a:rPr>
              <a:t> </a:t>
            </a:r>
            <a:r>
              <a:rPr lang="fr-FR" sz="2400" dirty="0" err="1" smtClean="0">
                <a:ea typeface="Wingdings"/>
                <a:cs typeface="Arial"/>
              </a:rPr>
              <a:t>with</a:t>
            </a:r>
            <a:r>
              <a:rPr lang="fr-FR" sz="2400" dirty="0" smtClean="0">
                <a:ea typeface="Wingdings"/>
                <a:cs typeface="Arial"/>
              </a:rPr>
              <a:t> a MAS</a:t>
            </a:r>
          </a:p>
          <a:p>
            <a:pPr>
              <a:buFont typeface="Wingdings" charset="2"/>
              <a:buChar char="Ø"/>
            </a:pPr>
            <a:endParaRPr lang="fr-FR" sz="800" dirty="0" smtClean="0">
              <a:ea typeface="Wingdings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ea typeface="Wingdings"/>
                <a:cs typeface="Arial"/>
              </a:rPr>
              <a:t> How to </a:t>
            </a:r>
            <a:r>
              <a:rPr lang="fr-FR" sz="2400" dirty="0" err="1" smtClean="0">
                <a:ea typeface="Wingdings"/>
                <a:cs typeface="Arial"/>
              </a:rPr>
              <a:t>get</a:t>
            </a:r>
            <a:r>
              <a:rPr lang="fr-FR" sz="2400" dirty="0" smtClean="0">
                <a:ea typeface="Wingdings"/>
                <a:cs typeface="Arial"/>
              </a:rPr>
              <a:t> a new Id for a new Virtual </a:t>
            </a:r>
            <a:r>
              <a:rPr lang="fr-FR" sz="2400" dirty="0" err="1" smtClean="0">
                <a:ea typeface="Wingdings"/>
                <a:cs typeface="Arial"/>
              </a:rPr>
              <a:t>Cell</a:t>
            </a:r>
            <a:r>
              <a:rPr lang="fr-FR" sz="2400" dirty="0" smtClean="0">
                <a:ea typeface="Wingdings"/>
                <a:cs typeface="Arial"/>
              </a:rPr>
              <a:t>?</a:t>
            </a:r>
          </a:p>
          <a:p>
            <a:endParaRPr lang="fr-FR" sz="800" dirty="0" smtClean="0">
              <a:ea typeface="Wingdings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ea typeface="Wingdings"/>
                <a:cs typeface="Arial"/>
              </a:rPr>
              <a:t> </a:t>
            </a:r>
            <a:r>
              <a:rPr lang="fr-FR" sz="2400" dirty="0" err="1" smtClean="0">
                <a:ea typeface="Wingdings"/>
                <a:cs typeface="Arial"/>
              </a:rPr>
              <a:t>Results</a:t>
            </a:r>
            <a:endParaRPr lang="fr-FR" sz="2400" dirty="0" smtClean="0">
              <a:ea typeface="Wingdings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862" y="4771280"/>
            <a:ext cx="6105964" cy="42740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2894"/>
            <a:ext cx="7772400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Introduction (1/1)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7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514" y="1265648"/>
            <a:ext cx="394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rial"/>
                <a:cs typeface="Arial"/>
              </a:rPr>
              <a:t>Tissue </a:t>
            </a:r>
            <a:r>
              <a:rPr lang="fr-FR" sz="2400" b="1" dirty="0" err="1" smtClean="0">
                <a:latin typeface="Arial"/>
                <a:cs typeface="Arial"/>
              </a:rPr>
              <a:t>morphogenesis</a:t>
            </a:r>
            <a:r>
              <a:rPr lang="fr-FR" sz="2400" b="1" dirty="0" smtClean="0">
                <a:latin typeface="Arial"/>
                <a:cs typeface="Arial"/>
              </a:rPr>
              <a:t>:</a:t>
            </a:r>
            <a:endParaRPr lang="fr-FR" sz="2400" b="1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900" y="2368687"/>
            <a:ext cx="48834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Is a </a:t>
            </a:r>
            <a:r>
              <a:rPr lang="fr-FR" sz="2400" dirty="0" err="1" smtClean="0">
                <a:solidFill>
                  <a:srgbClr val="FF0000"/>
                </a:solidFill>
                <a:latin typeface="Arial"/>
                <a:cs typeface="Arial"/>
              </a:rPr>
              <a:t>multi-scale</a:t>
            </a:r>
            <a:r>
              <a:rPr lang="fr-FR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phenomenon</a:t>
            </a:r>
            <a:endParaRPr lang="fr-FR" sz="2400" dirty="0" smtClean="0">
              <a:latin typeface="Arial"/>
              <a:cs typeface="Arial"/>
            </a:endParaRPr>
          </a:p>
          <a:p>
            <a:endParaRPr lang="fr-FR" sz="2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Can </a:t>
            </a:r>
            <a:r>
              <a:rPr lang="fr-FR" sz="2400" dirty="0" err="1" smtClean="0">
                <a:latin typeface="Arial"/>
                <a:cs typeface="Arial"/>
              </a:rPr>
              <a:t>be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addressed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through</a:t>
            </a:r>
            <a:endParaRPr lang="fr-FR" sz="2400" dirty="0" smtClean="0">
              <a:latin typeface="Arial"/>
              <a:cs typeface="Arial"/>
            </a:endParaRPr>
          </a:p>
          <a:p>
            <a:r>
              <a:rPr lang="fr-FR" sz="2400" dirty="0" smtClean="0">
                <a:latin typeface="Arial"/>
                <a:cs typeface="Arial"/>
              </a:rPr>
              <a:t>    </a:t>
            </a:r>
            <a:r>
              <a:rPr lang="fr-FR" sz="2400" dirty="0" err="1" smtClean="0">
                <a:solidFill>
                  <a:srgbClr val="FF0000"/>
                </a:solidFill>
                <a:latin typeface="Arial"/>
                <a:cs typeface="Arial"/>
              </a:rPr>
              <a:t>continuous</a:t>
            </a:r>
            <a:r>
              <a:rPr lang="fr-FR" sz="2400" dirty="0" smtClean="0">
                <a:latin typeface="Arial"/>
                <a:cs typeface="Arial"/>
              </a:rPr>
              <a:t> &amp; </a:t>
            </a:r>
            <a:r>
              <a:rPr lang="fr-FR" sz="2400" dirty="0" err="1" smtClean="0">
                <a:solidFill>
                  <a:srgbClr val="FF0000"/>
                </a:solidFill>
                <a:latin typeface="Arial"/>
                <a:cs typeface="Arial"/>
              </a:rPr>
              <a:t>discrete</a:t>
            </a:r>
            <a:r>
              <a:rPr lang="fr-FR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Arial"/>
                <a:cs typeface="Arial"/>
              </a:rPr>
              <a:t>models</a:t>
            </a:r>
            <a:endParaRPr lang="fr-FR"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fr-FR" sz="2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Involves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Arial"/>
                <a:cs typeface="Arial"/>
              </a:rPr>
              <a:t>many</a:t>
            </a:r>
            <a:r>
              <a:rPr lang="fr-FR" sz="2400" dirty="0" smtClean="0">
                <a:latin typeface="Arial"/>
                <a:cs typeface="Arial"/>
              </a:rPr>
              <a:t> of </a:t>
            </a:r>
            <a:r>
              <a:rPr lang="fr-FR" sz="2400" dirty="0" err="1" smtClean="0">
                <a:latin typeface="Arial"/>
                <a:cs typeface="Arial"/>
              </a:rPr>
              <a:t>interacting</a:t>
            </a:r>
            <a:endParaRPr lang="fr-FR" sz="2400" dirty="0" smtClean="0">
              <a:latin typeface="Arial"/>
              <a:cs typeface="Arial"/>
            </a:endParaRPr>
          </a:p>
          <a:p>
            <a:r>
              <a:rPr lang="fr-FR" sz="2400" dirty="0" smtClean="0">
                <a:latin typeface="Arial"/>
                <a:cs typeface="Arial"/>
              </a:rPr>
              <a:t>    </a:t>
            </a:r>
            <a:r>
              <a:rPr lang="fr-FR" sz="2400" dirty="0" err="1" smtClean="0">
                <a:solidFill>
                  <a:srgbClr val="FF0000"/>
                </a:solidFill>
                <a:latin typeface="Arial"/>
                <a:cs typeface="Arial"/>
              </a:rPr>
              <a:t>entities</a:t>
            </a:r>
            <a:r>
              <a:rPr lang="fr-FR" sz="2400" dirty="0" smtClean="0">
                <a:latin typeface="Arial"/>
                <a:cs typeface="Arial"/>
              </a:rPr>
              <a:t> (</a:t>
            </a:r>
            <a:r>
              <a:rPr lang="fr-FR" sz="2400" dirty="0" err="1" smtClean="0">
                <a:latin typeface="Arial"/>
                <a:cs typeface="Arial"/>
              </a:rPr>
              <a:t>cells</a:t>
            </a:r>
            <a:r>
              <a:rPr lang="fr-FR" sz="2400" dirty="0" smtClean="0">
                <a:latin typeface="Arial"/>
                <a:cs typeface="Arial"/>
              </a:rPr>
              <a:t>, </a:t>
            </a:r>
            <a:r>
              <a:rPr lang="fr-FR" sz="2400" dirty="0" err="1" smtClean="0">
                <a:latin typeface="Arial"/>
                <a:cs typeface="Arial"/>
              </a:rPr>
              <a:t>molecules</a:t>
            </a:r>
            <a:r>
              <a:rPr lang="fr-FR" sz="2400" dirty="0" smtClean="0">
                <a:latin typeface="Arial"/>
                <a:cs typeface="Arial"/>
              </a:rPr>
              <a:t>, etc.)</a:t>
            </a:r>
          </a:p>
          <a:p>
            <a:endParaRPr lang="fr-FR" sz="2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Implies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Arial"/>
                <a:cs typeface="Arial"/>
              </a:rPr>
              <a:t>birth</a:t>
            </a:r>
            <a:r>
              <a:rPr lang="fr-FR" sz="2400" dirty="0" smtClean="0">
                <a:latin typeface="Arial"/>
                <a:cs typeface="Arial"/>
              </a:rPr>
              <a:t> and </a:t>
            </a:r>
            <a:r>
              <a:rPr lang="fr-FR" sz="2400" dirty="0" err="1" smtClean="0">
                <a:solidFill>
                  <a:srgbClr val="FF0000"/>
                </a:solidFill>
                <a:latin typeface="Arial"/>
                <a:cs typeface="Arial"/>
              </a:rPr>
              <a:t>death</a:t>
            </a:r>
            <a:r>
              <a:rPr lang="fr-FR" sz="2400" dirty="0" smtClean="0">
                <a:latin typeface="Arial"/>
                <a:cs typeface="Arial"/>
              </a:rPr>
              <a:t> of </a:t>
            </a:r>
            <a:r>
              <a:rPr lang="fr-FR" sz="2400" dirty="0" err="1" smtClean="0">
                <a:latin typeface="Arial"/>
                <a:cs typeface="Arial"/>
              </a:rPr>
              <a:t>cells</a:t>
            </a:r>
            <a:endParaRPr lang="fr-FR" sz="2400" dirty="0" smtClean="0">
              <a:latin typeface="Arial"/>
              <a:cs typeface="Arial"/>
            </a:endParaRPr>
          </a:p>
          <a:p>
            <a:r>
              <a:rPr lang="fr-FR" sz="2400" dirty="0" smtClean="0">
                <a:latin typeface="Arial"/>
                <a:cs typeface="Arial"/>
              </a:rPr>
              <a:t>    </a:t>
            </a:r>
            <a:r>
              <a:rPr lang="fr-FR" sz="2400" dirty="0" err="1" smtClean="0">
                <a:latin typeface="Arial"/>
                <a:cs typeface="Arial"/>
                <a:sym typeface="Wingdings"/>
              </a:rPr>
              <a:t></a:t>
            </a:r>
            <a:r>
              <a:rPr lang="fr-FR" sz="2400" dirty="0" smtClean="0">
                <a:latin typeface="Arial"/>
                <a:cs typeface="Arial"/>
                <a:sym typeface="Wingdings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dynamicity</a:t>
            </a:r>
            <a:endParaRPr lang="fr-FR" sz="2400" dirty="0" smtClean="0">
              <a:latin typeface="Arial"/>
              <a:cs typeface="Arial"/>
            </a:endParaRPr>
          </a:p>
          <a:p>
            <a:endParaRPr lang="fr-FR" sz="2400" dirty="0" smtClean="0">
              <a:latin typeface="Arial"/>
              <a:cs typeface="Arial"/>
            </a:endParaRPr>
          </a:p>
          <a:p>
            <a:endParaRPr lang="fr-FR" sz="2400" dirty="0">
              <a:latin typeface="Arial"/>
              <a:cs typeface="Arial"/>
            </a:endParaRPr>
          </a:p>
        </p:txBody>
      </p:sp>
      <p:grpSp>
        <p:nvGrpSpPr>
          <p:cNvPr id="85" name="Grouper 84"/>
          <p:cNvGrpSpPr/>
          <p:nvPr/>
        </p:nvGrpSpPr>
        <p:grpSpPr>
          <a:xfrm>
            <a:off x="4890259" y="2083504"/>
            <a:ext cx="3918351" cy="4314865"/>
            <a:chOff x="4987019" y="2156074"/>
            <a:chExt cx="3918351" cy="4314865"/>
          </a:xfrm>
        </p:grpSpPr>
        <p:sp>
          <p:nvSpPr>
            <p:cNvPr id="12" name="ZoneTexte 11"/>
            <p:cNvSpPr txBox="1"/>
            <p:nvPr/>
          </p:nvSpPr>
          <p:spPr>
            <a:xfrm>
              <a:off x="5370291" y="2682976"/>
              <a:ext cx="1693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grpSp>
          <p:nvGrpSpPr>
            <p:cNvPr id="3" name="Grouper 20"/>
            <p:cNvGrpSpPr/>
            <p:nvPr/>
          </p:nvGrpSpPr>
          <p:grpSpPr>
            <a:xfrm>
              <a:off x="5095886" y="5253418"/>
              <a:ext cx="1693784" cy="1060289"/>
              <a:chOff x="5751286" y="4866378"/>
              <a:chExt cx="1693784" cy="106028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33154" y="4866378"/>
                <a:ext cx="1530048" cy="106028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751286" y="4934857"/>
                <a:ext cx="16937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>
                    <a:latin typeface="Arial"/>
                    <a:cs typeface="Arial"/>
                  </a:rPr>
                  <a:t>Sub-cellular</a:t>
                </a:r>
                <a:r>
                  <a:rPr lang="fr-FR" dirty="0" smtClean="0">
                    <a:latin typeface="Arial"/>
                    <a:cs typeface="Arial"/>
                  </a:rPr>
                  <a:t>/</a:t>
                </a:r>
              </a:p>
              <a:p>
                <a:pPr algn="ctr"/>
                <a:r>
                  <a:rPr lang="fr-FR" dirty="0" err="1" smtClean="0">
                    <a:latin typeface="Arial"/>
                    <a:cs typeface="Arial"/>
                  </a:rPr>
                  <a:t>molecular</a:t>
                </a:r>
                <a:r>
                  <a:rPr lang="fr-FR" dirty="0" smtClean="0">
                    <a:latin typeface="Arial"/>
                    <a:cs typeface="Arial"/>
                  </a:rPr>
                  <a:t> </a:t>
                </a:r>
                <a:r>
                  <a:rPr lang="fr-FR" dirty="0" err="1" smtClean="0">
                    <a:latin typeface="Arial"/>
                    <a:cs typeface="Arial"/>
                  </a:rPr>
                  <a:t>processes</a:t>
                </a:r>
                <a:endParaRPr lang="fr-FR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4" name="Grouper 19"/>
            <p:cNvGrpSpPr/>
            <p:nvPr/>
          </p:nvGrpSpPr>
          <p:grpSpPr>
            <a:xfrm>
              <a:off x="5177754" y="3795458"/>
              <a:ext cx="1530048" cy="1060289"/>
              <a:chOff x="5624286" y="3328056"/>
              <a:chExt cx="1530048" cy="106028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624286" y="3328056"/>
                <a:ext cx="1530048" cy="106028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5708953" y="3376436"/>
                <a:ext cx="13607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>
                    <a:latin typeface="Arial"/>
                    <a:cs typeface="Arial"/>
                  </a:rPr>
                  <a:t>Cell/Cell</a:t>
                </a:r>
                <a:r>
                  <a:rPr lang="fr-FR" dirty="0" smtClean="0">
                    <a:latin typeface="Arial"/>
                    <a:cs typeface="Arial"/>
                  </a:rPr>
                  <a:t> &amp;</a:t>
                </a:r>
              </a:p>
              <a:p>
                <a:pPr algn="ctr"/>
                <a:r>
                  <a:rPr lang="fr-FR" dirty="0" err="1" smtClean="0">
                    <a:latin typeface="Arial"/>
                    <a:cs typeface="Arial"/>
                  </a:rPr>
                  <a:t>cell</a:t>
                </a:r>
                <a:r>
                  <a:rPr lang="fr-FR" dirty="0" smtClean="0">
                    <a:latin typeface="Arial"/>
                    <a:cs typeface="Arial"/>
                  </a:rPr>
                  <a:t>/ECM</a:t>
                </a:r>
              </a:p>
              <a:p>
                <a:pPr algn="ctr"/>
                <a:r>
                  <a:rPr lang="fr-FR" dirty="0" smtClean="0">
                    <a:latin typeface="Arial"/>
                    <a:cs typeface="Arial"/>
                  </a:rPr>
                  <a:t>interactions</a:t>
                </a:r>
                <a:endParaRPr lang="fr-FR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5" name="Grouper 18"/>
            <p:cNvGrpSpPr/>
            <p:nvPr/>
          </p:nvGrpSpPr>
          <p:grpSpPr>
            <a:xfrm>
              <a:off x="5095886" y="2337498"/>
              <a:ext cx="1693784" cy="1060289"/>
              <a:chOff x="5752797" y="1950458"/>
              <a:chExt cx="1693784" cy="106028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834665" y="1950458"/>
                <a:ext cx="1530048" cy="106028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5752797" y="2157437"/>
                <a:ext cx="16937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>
                    <a:latin typeface="Arial"/>
                    <a:cs typeface="Arial"/>
                  </a:rPr>
                  <a:t>Tissular</a:t>
                </a:r>
                <a:r>
                  <a:rPr lang="fr-FR" dirty="0" smtClean="0">
                    <a:latin typeface="Arial"/>
                    <a:cs typeface="Arial"/>
                  </a:rPr>
                  <a:t> </a:t>
                </a:r>
                <a:r>
                  <a:rPr lang="fr-FR" dirty="0" err="1" smtClean="0">
                    <a:latin typeface="Arial"/>
                    <a:cs typeface="Arial"/>
                  </a:rPr>
                  <a:t>level</a:t>
                </a:r>
                <a:endParaRPr lang="fr-FR" dirty="0" smtClean="0">
                  <a:latin typeface="Arial"/>
                  <a:cs typeface="Arial"/>
                </a:endParaRPr>
              </a:p>
              <a:p>
                <a:pPr algn="ctr"/>
                <a:r>
                  <a:rPr lang="fr-FR" dirty="0" err="1" smtClean="0">
                    <a:latin typeface="Arial"/>
                    <a:cs typeface="Arial"/>
                  </a:rPr>
                  <a:t>processes</a:t>
                </a:r>
                <a:endParaRPr lang="fr-FR" dirty="0">
                  <a:latin typeface="Arial"/>
                  <a:cs typeface="Arial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344592" y="2582189"/>
              <a:ext cx="1530048" cy="5709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313863" y="2544477"/>
              <a:ext cx="1591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latin typeface="Arial"/>
                  <a:cs typeface="Arial"/>
                </a:rPr>
                <a:t>Macroscopic</a:t>
              </a:r>
              <a:endParaRPr lang="fr-FR" dirty="0" smtClean="0">
                <a:latin typeface="Arial"/>
                <a:cs typeface="Arial"/>
              </a:endParaRPr>
            </a:p>
            <a:p>
              <a:pPr algn="ctr"/>
              <a:r>
                <a:rPr lang="fr-FR" dirty="0" err="1" smtClean="0">
                  <a:latin typeface="Arial"/>
                  <a:cs typeface="Arial"/>
                </a:rPr>
                <a:t>scale</a:t>
              </a:r>
              <a:endParaRPr lang="fr-FR" dirty="0"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44592" y="4040149"/>
              <a:ext cx="1530048" cy="5709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313863" y="4002437"/>
              <a:ext cx="1591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latin typeface="Arial"/>
                  <a:cs typeface="Arial"/>
                </a:rPr>
                <a:t>Mesoscopic</a:t>
              </a:r>
              <a:endParaRPr lang="fr-FR" dirty="0" smtClean="0">
                <a:latin typeface="Arial"/>
                <a:cs typeface="Arial"/>
              </a:endParaRPr>
            </a:p>
            <a:p>
              <a:pPr algn="ctr"/>
              <a:r>
                <a:rPr lang="fr-FR" dirty="0" err="1" smtClean="0">
                  <a:latin typeface="Arial"/>
                  <a:cs typeface="Arial"/>
                </a:rPr>
                <a:t>scale</a:t>
              </a:r>
              <a:endParaRPr lang="fr-FR" dirty="0"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44592" y="5498109"/>
              <a:ext cx="1530048" cy="5709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313863" y="5460397"/>
              <a:ext cx="1591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latin typeface="Arial"/>
                  <a:cs typeface="Arial"/>
                </a:rPr>
                <a:t>Microscopic</a:t>
              </a:r>
              <a:endParaRPr lang="fr-FR" dirty="0" smtClean="0">
                <a:latin typeface="Arial"/>
                <a:cs typeface="Arial"/>
              </a:endParaRPr>
            </a:p>
            <a:p>
              <a:pPr algn="ctr"/>
              <a:r>
                <a:rPr lang="fr-FR" dirty="0" err="1" smtClean="0">
                  <a:latin typeface="Arial"/>
                  <a:cs typeface="Arial"/>
                </a:rPr>
                <a:t>scale</a:t>
              </a:r>
              <a:endParaRPr lang="fr-FR" dirty="0">
                <a:latin typeface="Arial"/>
                <a:cs typeface="Arial"/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>
              <a:off x="6778931" y="4324808"/>
              <a:ext cx="5088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6784114" y="2866848"/>
              <a:ext cx="5088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6778931" y="5782768"/>
              <a:ext cx="5088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rot="16200000" flipV="1">
              <a:off x="2829587" y="4313506"/>
              <a:ext cx="431486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Hexagone 28"/>
          <p:cNvSpPr/>
          <p:nvPr/>
        </p:nvSpPr>
        <p:spPr>
          <a:xfrm>
            <a:off x="4135907" y="1402659"/>
            <a:ext cx="193524" cy="209699"/>
          </a:xfrm>
          <a:prstGeom prst="hexagon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Grouper 43"/>
          <p:cNvGrpSpPr/>
          <p:nvPr/>
        </p:nvGrpSpPr>
        <p:grpSpPr>
          <a:xfrm>
            <a:off x="4792831" y="1326459"/>
            <a:ext cx="345924" cy="362099"/>
            <a:chOff x="4793495" y="1315134"/>
            <a:chExt cx="345924" cy="362099"/>
          </a:xfrm>
          <a:solidFill>
            <a:schemeClr val="tx2">
              <a:lumMod val="50000"/>
            </a:schemeClr>
          </a:solidFill>
        </p:grpSpPr>
        <p:sp>
          <p:nvSpPr>
            <p:cNvPr id="30" name="Hexagone 29"/>
            <p:cNvSpPr/>
            <p:nvPr/>
          </p:nvSpPr>
          <p:spPr>
            <a:xfrm>
              <a:off x="4793495" y="1315134"/>
              <a:ext cx="193524" cy="209699"/>
            </a:xfrm>
            <a:prstGeom prst="hexago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Hexagone 30"/>
            <p:cNvSpPr/>
            <p:nvPr/>
          </p:nvSpPr>
          <p:spPr>
            <a:xfrm>
              <a:off x="4945895" y="1467534"/>
              <a:ext cx="193524" cy="209699"/>
            </a:xfrm>
            <a:prstGeom prst="hexago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r 66"/>
          <p:cNvGrpSpPr/>
          <p:nvPr/>
        </p:nvGrpSpPr>
        <p:grpSpPr>
          <a:xfrm>
            <a:off x="5673212" y="1391808"/>
            <a:ext cx="345924" cy="362099"/>
            <a:chOff x="4793495" y="1315134"/>
            <a:chExt cx="345924" cy="362099"/>
          </a:xfrm>
          <a:solidFill>
            <a:schemeClr val="tx2">
              <a:lumMod val="50000"/>
            </a:schemeClr>
          </a:solidFill>
        </p:grpSpPr>
        <p:sp>
          <p:nvSpPr>
            <p:cNvPr id="68" name="Hexagone 67"/>
            <p:cNvSpPr/>
            <p:nvPr/>
          </p:nvSpPr>
          <p:spPr>
            <a:xfrm>
              <a:off x="4793495" y="1315134"/>
              <a:ext cx="193524" cy="209699"/>
            </a:xfrm>
            <a:prstGeom prst="hexago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Hexagone 68"/>
            <p:cNvSpPr/>
            <p:nvPr/>
          </p:nvSpPr>
          <p:spPr>
            <a:xfrm>
              <a:off x="4945895" y="1467534"/>
              <a:ext cx="193524" cy="209699"/>
            </a:xfrm>
            <a:prstGeom prst="hexago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r 69"/>
          <p:cNvGrpSpPr/>
          <p:nvPr/>
        </p:nvGrpSpPr>
        <p:grpSpPr>
          <a:xfrm>
            <a:off x="5849802" y="1302308"/>
            <a:ext cx="345924" cy="362099"/>
            <a:chOff x="4793495" y="1315134"/>
            <a:chExt cx="345924" cy="362099"/>
          </a:xfrm>
          <a:solidFill>
            <a:schemeClr val="tx2">
              <a:lumMod val="50000"/>
            </a:schemeClr>
          </a:solidFill>
        </p:grpSpPr>
        <p:sp>
          <p:nvSpPr>
            <p:cNvPr id="71" name="Hexagone 70"/>
            <p:cNvSpPr/>
            <p:nvPr/>
          </p:nvSpPr>
          <p:spPr>
            <a:xfrm>
              <a:off x="4793495" y="1315134"/>
              <a:ext cx="193524" cy="209699"/>
            </a:xfrm>
            <a:prstGeom prst="hexago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Hexagone 71"/>
            <p:cNvSpPr/>
            <p:nvPr/>
          </p:nvSpPr>
          <p:spPr>
            <a:xfrm>
              <a:off x="4945895" y="1467534"/>
              <a:ext cx="193524" cy="209699"/>
            </a:xfrm>
            <a:prstGeom prst="hexago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3" name="Image 72" descr="EtoileBle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939" y="1144219"/>
            <a:ext cx="682268" cy="689807"/>
          </a:xfrm>
          <a:prstGeom prst="rect">
            <a:avLst/>
          </a:prstGeom>
        </p:spPr>
      </p:pic>
      <p:cxnSp>
        <p:nvCxnSpPr>
          <p:cNvPr id="77" name="Connecteur droit avec flèche 76"/>
          <p:cNvCxnSpPr/>
          <p:nvPr/>
        </p:nvCxnSpPr>
        <p:spPr>
          <a:xfrm>
            <a:off x="4403010" y="1507923"/>
            <a:ext cx="3365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>
            <a:off x="5220635" y="1515183"/>
            <a:ext cx="3365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>
            <a:off x="6304350" y="1510348"/>
            <a:ext cx="3365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7887214" y="1540492"/>
            <a:ext cx="3365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7432343" y="1531460"/>
            <a:ext cx="336537" cy="1588"/>
          </a:xfrm>
          <a:prstGeom prst="straightConnector1">
            <a:avLst/>
          </a:prstGeom>
          <a:ln>
            <a:prstDash val="sysDash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48" name="Grouper 47"/>
          <p:cNvGrpSpPr/>
          <p:nvPr/>
        </p:nvGrpSpPr>
        <p:grpSpPr>
          <a:xfrm>
            <a:off x="6775215" y="1406904"/>
            <a:ext cx="345924" cy="362099"/>
            <a:chOff x="4793495" y="1315134"/>
            <a:chExt cx="345924" cy="362099"/>
          </a:xfrm>
          <a:solidFill>
            <a:schemeClr val="tx2">
              <a:lumMod val="50000"/>
            </a:schemeClr>
          </a:solidFill>
        </p:grpSpPr>
        <p:sp>
          <p:nvSpPr>
            <p:cNvPr id="49" name="Hexagone 48"/>
            <p:cNvSpPr/>
            <p:nvPr/>
          </p:nvSpPr>
          <p:spPr>
            <a:xfrm>
              <a:off x="4793495" y="1315134"/>
              <a:ext cx="193524" cy="209699"/>
            </a:xfrm>
            <a:prstGeom prst="hexago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Hexagone 49"/>
            <p:cNvSpPr/>
            <p:nvPr/>
          </p:nvSpPr>
          <p:spPr>
            <a:xfrm>
              <a:off x="4945895" y="1467534"/>
              <a:ext cx="193524" cy="209699"/>
            </a:xfrm>
            <a:prstGeom prst="hexago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6951805" y="1317404"/>
            <a:ext cx="345924" cy="362099"/>
            <a:chOff x="4793495" y="1315134"/>
            <a:chExt cx="345924" cy="362099"/>
          </a:xfrm>
          <a:solidFill>
            <a:schemeClr val="tx2">
              <a:lumMod val="50000"/>
            </a:schemeClr>
          </a:solidFill>
        </p:grpSpPr>
        <p:sp>
          <p:nvSpPr>
            <p:cNvPr id="52" name="Hexagone 51"/>
            <p:cNvSpPr/>
            <p:nvPr/>
          </p:nvSpPr>
          <p:spPr>
            <a:xfrm>
              <a:off x="4793495" y="1315134"/>
              <a:ext cx="193524" cy="209699"/>
            </a:xfrm>
            <a:prstGeom prst="hexago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Hexagone 52"/>
            <p:cNvSpPr/>
            <p:nvPr/>
          </p:nvSpPr>
          <p:spPr>
            <a:xfrm>
              <a:off x="4945895" y="1467534"/>
              <a:ext cx="193524" cy="209699"/>
            </a:xfrm>
            <a:prstGeom prst="hexago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5" name="Connecteur droit 54"/>
          <p:cNvCxnSpPr/>
          <p:nvPr/>
        </p:nvCxnSpPr>
        <p:spPr>
          <a:xfrm rot="5400000" flipH="1" flipV="1">
            <a:off x="6888713" y="1578715"/>
            <a:ext cx="271330" cy="170641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rot="16200000" flipH="1">
            <a:off x="6924056" y="1614742"/>
            <a:ext cx="216040" cy="12952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op1_JBR_cellphy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386942" y="787142"/>
            <a:ext cx="2721429" cy="2738333"/>
          </a:xfrm>
          <a:prstGeom prst="rect">
            <a:avLst/>
          </a:prstGeom>
        </p:spPr>
      </p:pic>
      <p:pic>
        <p:nvPicPr>
          <p:cNvPr id="28" name="div.mp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88404" y="2969423"/>
            <a:ext cx="2267125" cy="18957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2894"/>
            <a:ext cx="7772400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Virtual </a:t>
            </a:r>
            <a:r>
              <a:rPr lang="fr-FR" dirty="0" err="1" smtClean="0"/>
              <a:t>Biological</a:t>
            </a:r>
            <a:r>
              <a:rPr lang="fr-FR" dirty="0" smtClean="0"/>
              <a:t> Model (1/3)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32032" y="6118657"/>
            <a:ext cx="826168" cy="365125"/>
          </a:xfrm>
        </p:spPr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8</a:t>
            </a:fld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3175" y="958068"/>
            <a:ext cx="9165287" cy="1588"/>
          </a:xfrm>
          <a:prstGeom prst="line">
            <a:avLst/>
          </a:prstGeom>
          <a:ln w="2857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2368" y="3522735"/>
            <a:ext cx="6216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Mitose</a:t>
            </a:r>
          </a:p>
          <a:p>
            <a:pPr>
              <a:buFont typeface="Wingdings" charset="2"/>
              <a:buChar char="Ø"/>
            </a:pPr>
            <a:endParaRPr lang="fr-FR" sz="4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è"/>
            </a:pPr>
            <a:r>
              <a:rPr lang="fr-FR" sz="2400" dirty="0" smtClean="0">
                <a:latin typeface="Arial"/>
                <a:cs typeface="Arial"/>
              </a:rPr>
              <a:t> 	</a:t>
            </a:r>
            <a:r>
              <a:rPr lang="fr-FR" sz="2400" dirty="0" err="1" smtClean="0">
                <a:latin typeface="Arial"/>
                <a:cs typeface="Arial"/>
              </a:rPr>
              <a:t>orientated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mitosis</a:t>
            </a:r>
            <a:endParaRPr lang="fr-FR" sz="2400" dirty="0" smtClean="0">
              <a:latin typeface="Arial"/>
              <a:cs typeface="Arial"/>
            </a:endParaRPr>
          </a:p>
          <a:p>
            <a:pPr lvl="1"/>
            <a:r>
              <a:rPr lang="fr-FR" sz="2400" dirty="0" smtClean="0">
                <a:latin typeface="Arial"/>
                <a:cs typeface="Arial"/>
              </a:rPr>
              <a:t>     </a:t>
            </a:r>
            <a:r>
              <a:rPr lang="fr-FR" sz="2400" dirty="0" err="1" smtClean="0">
                <a:latin typeface="Arial"/>
                <a:cs typeface="Arial"/>
              </a:rPr>
              <a:t>given</a:t>
            </a:r>
            <a:r>
              <a:rPr lang="fr-FR" sz="2400" dirty="0" smtClean="0">
                <a:latin typeface="Arial"/>
                <a:cs typeface="Arial"/>
              </a:rPr>
              <a:t> an axis</a:t>
            </a:r>
          </a:p>
          <a:p>
            <a:pPr lvl="1"/>
            <a:endParaRPr lang="fr-FR" sz="8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è"/>
            </a:pPr>
            <a:endParaRPr lang="fr-FR" sz="2400" dirty="0" smtClean="0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453" y="4970679"/>
            <a:ext cx="43022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Cell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adhesion/repulsion</a:t>
            </a:r>
            <a:endParaRPr lang="fr-FR" sz="2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endParaRPr lang="fr-FR" sz="4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è"/>
            </a:pPr>
            <a:r>
              <a:rPr lang="fr-FR" sz="2400" dirty="0" smtClean="0">
                <a:latin typeface="Arial"/>
                <a:cs typeface="Arial"/>
              </a:rPr>
              <a:t> 	</a:t>
            </a:r>
            <a:r>
              <a:rPr lang="fr-FR" sz="2400" dirty="0" err="1" smtClean="0">
                <a:latin typeface="Arial"/>
                <a:cs typeface="Arial"/>
              </a:rPr>
              <a:t>differential</a:t>
            </a:r>
            <a:r>
              <a:rPr lang="fr-FR" sz="2400" dirty="0" smtClean="0">
                <a:latin typeface="Arial"/>
                <a:cs typeface="Arial"/>
              </a:rPr>
              <a:t> interaction</a:t>
            </a:r>
          </a:p>
        </p:txBody>
      </p:sp>
      <p:pic>
        <p:nvPicPr>
          <p:cNvPr id="30" name="Image 29" descr="Fig1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310047" y="4771487"/>
            <a:ext cx="2300830" cy="2143724"/>
          </a:xfrm>
          <a:prstGeom prst="rect">
            <a:avLst/>
          </a:prstGeom>
        </p:spPr>
      </p:pic>
      <p:pic>
        <p:nvPicPr>
          <p:cNvPr id="31" name="aggregation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link="rId1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10877" y="4692163"/>
            <a:ext cx="2267125" cy="2165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29" y="1700226"/>
            <a:ext cx="63165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Structure: mass/</a:t>
            </a:r>
            <a:r>
              <a:rPr lang="fr-FR" sz="2400" dirty="0" err="1" smtClean="0">
                <a:latin typeface="Arial"/>
                <a:cs typeface="Arial"/>
              </a:rPr>
              <a:t>spring</a:t>
            </a:r>
            <a:r>
              <a:rPr lang="fr-FR" sz="2400" dirty="0" smtClean="0">
                <a:latin typeface="Arial"/>
                <a:cs typeface="Arial"/>
              </a:rPr>
              <a:t> system</a:t>
            </a:r>
          </a:p>
          <a:p>
            <a:endParaRPr lang="fr-FR" sz="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endParaRPr lang="fr-FR" sz="4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è"/>
            </a:pPr>
            <a:r>
              <a:rPr lang="fr-FR" sz="2400" dirty="0" smtClean="0">
                <a:latin typeface="Arial"/>
                <a:cs typeface="Arial"/>
              </a:rPr>
              <a:t> n+1 </a:t>
            </a:r>
            <a:r>
              <a:rPr lang="fr-FR" sz="2400" dirty="0" err="1" smtClean="0">
                <a:latin typeface="Arial"/>
                <a:cs typeface="Arial"/>
              </a:rPr>
              <a:t>nodes</a:t>
            </a:r>
            <a:endParaRPr lang="fr-FR" sz="24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è"/>
            </a:pP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smtClean="0">
                <a:solidFill>
                  <a:srgbClr val="00BB00"/>
                </a:solidFill>
                <a:latin typeface="Arial"/>
                <a:cs typeface="Arial"/>
              </a:rPr>
              <a:t>membrane</a:t>
            </a:r>
            <a:r>
              <a:rPr lang="fr-FR" sz="2400" dirty="0" smtClean="0">
                <a:latin typeface="Arial"/>
                <a:cs typeface="Arial"/>
              </a:rPr>
              <a:t>, </a:t>
            </a:r>
            <a:r>
              <a:rPr lang="fr-FR" sz="2400" dirty="0" err="1" smtClean="0">
                <a:cs typeface="Arial"/>
              </a:rPr>
              <a:t>cytoskeleton</a:t>
            </a:r>
            <a:r>
              <a:rPr lang="fr-FR" sz="2400" dirty="0" smtClean="0">
                <a:cs typeface="Arial"/>
              </a:rPr>
              <a:t>, </a:t>
            </a:r>
            <a:r>
              <a:rPr lang="fr-FR" sz="2400" dirty="0" smtClean="0">
                <a:solidFill>
                  <a:srgbClr val="FF6600"/>
                </a:solidFill>
                <a:cs typeface="Arial"/>
              </a:rPr>
              <a:t>cortex</a:t>
            </a:r>
            <a:endParaRPr lang="fr-FR" sz="80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lvl="1">
              <a:buFont typeface="Wingdings" charset="2"/>
              <a:buChar char="è"/>
            </a:pP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cell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deformation</a:t>
            </a:r>
            <a:endParaRPr lang="fr-FR" sz="24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è"/>
            </a:pPr>
            <a:endParaRPr lang="fr-FR" sz="2400" dirty="0" smtClean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6910" y="1044047"/>
            <a:ext cx="39400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Virtual </a:t>
            </a:r>
            <a:r>
              <a:rPr lang="fr-FR" sz="3200" b="1" dirty="0" err="1" smtClean="0">
                <a:latin typeface="Arial"/>
                <a:cs typeface="Arial"/>
              </a:rPr>
              <a:t>Cell</a:t>
            </a:r>
            <a:endParaRPr lang="fr-FR" sz="32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6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igration_chemical_gradient.mp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4646" y="2816155"/>
            <a:ext cx="3463200" cy="34632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>
                <a:solidFill>
                  <a:schemeClr val="tx1"/>
                </a:solidFill>
              </a:rPr>
              <a:pPr/>
              <a:t>9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4" name="Image 13" descr="vlcsnap-2015-05-02-19h31m58s101.png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304646" y="2816155"/>
            <a:ext cx="3463200" cy="34632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92894"/>
            <a:ext cx="7772400" cy="8012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Virtual </a:t>
            </a:r>
            <a:r>
              <a:rPr lang="fr-FR" dirty="0" err="1" smtClean="0"/>
              <a:t>Biological</a:t>
            </a:r>
            <a:r>
              <a:rPr lang="fr-FR" dirty="0" smtClean="0"/>
              <a:t> Model (2/3)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409" y="3415999"/>
            <a:ext cx="53255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Set of </a:t>
            </a:r>
            <a:r>
              <a:rPr lang="fr-FR" sz="2400" dirty="0" err="1" smtClean="0">
                <a:latin typeface="Arial"/>
                <a:cs typeface="Arial"/>
              </a:rPr>
              <a:t>molecules</a:t>
            </a:r>
            <a:r>
              <a:rPr lang="fr-FR" sz="2400" dirty="0" smtClean="0">
                <a:latin typeface="Arial"/>
                <a:cs typeface="Arial"/>
              </a:rPr>
              <a:t>.	Ex: {A, B,C}</a:t>
            </a: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Set of </a:t>
            </a:r>
            <a:r>
              <a:rPr lang="fr-FR" sz="2400" dirty="0" err="1" smtClean="0">
                <a:latin typeface="Arial"/>
                <a:cs typeface="Arial"/>
              </a:rPr>
              <a:t>reactions</a:t>
            </a:r>
            <a:r>
              <a:rPr lang="fr-FR" sz="2400" dirty="0" smtClean="0">
                <a:latin typeface="Arial"/>
                <a:cs typeface="Arial"/>
              </a:rPr>
              <a:t>.	Ex: {2A + B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2400" dirty="0" smtClean="0">
                <a:latin typeface="Arial"/>
                <a:cs typeface="Arial"/>
              </a:rPr>
              <a:t> C}</a:t>
            </a: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Set of 2D </a:t>
            </a:r>
            <a:r>
              <a:rPr lang="fr-FR" sz="2400" dirty="0" err="1" smtClean="0">
                <a:latin typeface="Arial"/>
                <a:cs typeface="Arial"/>
              </a:rPr>
              <a:t>discrete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layers</a:t>
            </a:r>
            <a:r>
              <a:rPr lang="fr-FR" sz="2400" dirty="0" smtClean="0">
                <a:latin typeface="Arial"/>
                <a:cs typeface="Arial"/>
              </a:rPr>
              <a:t>.</a:t>
            </a:r>
          </a:p>
          <a:p>
            <a:r>
              <a:rPr lang="fr-FR" sz="2400" dirty="0" smtClean="0">
                <a:latin typeface="Arial"/>
                <a:cs typeface="Arial"/>
              </a:rPr>
              <a:t>    One </a:t>
            </a:r>
            <a:r>
              <a:rPr lang="fr-FR" sz="2400" dirty="0" err="1" smtClean="0">
                <a:latin typeface="Arial"/>
                <a:cs typeface="Arial"/>
              </a:rPr>
              <a:t>grid</a:t>
            </a:r>
            <a:r>
              <a:rPr lang="fr-FR" sz="2400" dirty="0" smtClean="0">
                <a:latin typeface="Arial"/>
                <a:cs typeface="Arial"/>
              </a:rPr>
              <a:t> layer per </a:t>
            </a:r>
            <a:r>
              <a:rPr lang="fr-FR" sz="2400" dirty="0" err="1" smtClean="0">
                <a:latin typeface="Arial"/>
                <a:cs typeface="Arial"/>
              </a:rPr>
              <a:t>molecule</a:t>
            </a:r>
            <a:r>
              <a:rPr lang="fr-FR" sz="2400" dirty="0" smtClean="0">
                <a:latin typeface="Arial"/>
                <a:cs typeface="Arial"/>
              </a:rPr>
              <a:t> type</a:t>
            </a: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Equations </a:t>
            </a:r>
            <a:r>
              <a:rPr lang="fr-FR" sz="2400" dirty="0" err="1" smtClean="0">
                <a:latin typeface="Arial"/>
                <a:cs typeface="Arial"/>
              </a:rPr>
              <a:t>solved</a:t>
            </a:r>
            <a:r>
              <a:rPr lang="fr-FR" sz="2400" dirty="0" smtClean="0">
                <a:latin typeface="Arial"/>
                <a:cs typeface="Arial"/>
              </a:rPr>
              <a:t> in 2 </a:t>
            </a:r>
            <a:r>
              <a:rPr lang="fr-FR" sz="2400" dirty="0" err="1" smtClean="0">
                <a:latin typeface="Arial"/>
                <a:cs typeface="Arial"/>
              </a:rPr>
              <a:t>steps</a:t>
            </a:r>
            <a:r>
              <a:rPr lang="fr-FR" sz="2400" dirty="0" smtClean="0">
                <a:latin typeface="Arial"/>
                <a:cs typeface="Arial"/>
              </a:rPr>
              <a:t>:</a:t>
            </a:r>
          </a:p>
          <a:p>
            <a:r>
              <a:rPr lang="fr-FR" sz="2400" dirty="0" smtClean="0">
                <a:latin typeface="Arial"/>
                <a:cs typeface="Arial"/>
              </a:rPr>
              <a:t>    1) diffusion</a:t>
            </a:r>
          </a:p>
          <a:p>
            <a:r>
              <a:rPr lang="fr-FR" sz="2400" dirty="0" smtClean="0">
                <a:latin typeface="Arial"/>
                <a:cs typeface="Arial"/>
              </a:rPr>
              <a:t>    2) </a:t>
            </a:r>
            <a:r>
              <a:rPr lang="fr-FR" sz="2400" dirty="0" err="1" smtClean="0">
                <a:latin typeface="Arial"/>
                <a:cs typeface="Arial"/>
              </a:rPr>
              <a:t>reaction</a:t>
            </a:r>
            <a:endParaRPr lang="fr-FR" sz="800" dirty="0" smtClean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01474" y="1906465"/>
            <a:ext cx="549676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/>
                <a:cs typeface="Arial"/>
              </a:rPr>
              <a:t>Molecular</a:t>
            </a:r>
            <a:r>
              <a:rPr lang="fr-FR" sz="2400" b="1" dirty="0" smtClean="0">
                <a:latin typeface="Arial"/>
                <a:cs typeface="Arial"/>
              </a:rPr>
              <a:t> </a:t>
            </a:r>
            <a:r>
              <a:rPr lang="fr-FR" sz="2400" b="1" dirty="0" err="1" smtClean="0">
                <a:latin typeface="Arial"/>
                <a:cs typeface="Arial"/>
              </a:rPr>
              <a:t>level</a:t>
            </a:r>
            <a:r>
              <a:rPr lang="fr-FR" sz="2400" b="1" dirty="0" smtClean="0">
                <a:latin typeface="Arial"/>
                <a:cs typeface="Arial"/>
              </a:rPr>
              <a:t> </a:t>
            </a:r>
            <a:r>
              <a:rPr lang="fr-FR" sz="2400" b="1" dirty="0" err="1" smtClean="0">
                <a:latin typeface="Arial"/>
                <a:cs typeface="Arial"/>
              </a:rPr>
              <a:t>modelled</a:t>
            </a:r>
            <a:endParaRPr lang="fr-FR" sz="2400" b="1" dirty="0" smtClean="0">
              <a:latin typeface="Arial"/>
              <a:cs typeface="Arial"/>
            </a:endParaRPr>
          </a:p>
          <a:p>
            <a:pPr algn="ctr"/>
            <a:r>
              <a:rPr lang="fr-FR" sz="2400" b="1" dirty="0" err="1" smtClean="0">
                <a:latin typeface="Arial"/>
                <a:cs typeface="Arial"/>
              </a:rPr>
              <a:t>with</a:t>
            </a:r>
            <a:r>
              <a:rPr lang="fr-FR" sz="2400" b="1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fr-FR" sz="2400" b="1" dirty="0" smtClean="0">
                <a:latin typeface="Arial"/>
                <a:cs typeface="Arial"/>
              </a:rPr>
              <a:t>diffusion/</a:t>
            </a:r>
            <a:r>
              <a:rPr lang="fr-FR" sz="2400" b="1" dirty="0" err="1" smtClean="0">
                <a:latin typeface="Arial"/>
                <a:cs typeface="Arial"/>
              </a:rPr>
              <a:t>reaction</a:t>
            </a:r>
            <a:r>
              <a:rPr lang="fr-FR" sz="2400" b="1" dirty="0" smtClean="0">
                <a:latin typeface="Arial"/>
                <a:cs typeface="Arial"/>
              </a:rPr>
              <a:t> </a:t>
            </a:r>
            <a:r>
              <a:rPr lang="fr-FR" sz="2400" b="1" dirty="0" err="1" smtClean="0">
                <a:latin typeface="Arial"/>
                <a:cs typeface="Arial"/>
              </a:rPr>
              <a:t>equations</a:t>
            </a:r>
            <a:endParaRPr lang="fr-FR" sz="2400" b="1" dirty="0">
              <a:latin typeface="Arial"/>
              <a:cs typeface="Arial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691114" y="1911919"/>
            <a:ext cx="3848638" cy="830997"/>
            <a:chOff x="685800" y="1907475"/>
            <a:chExt cx="3848638" cy="830997"/>
          </a:xfrm>
        </p:grpSpPr>
        <p:grpSp>
          <p:nvGrpSpPr>
            <p:cNvPr id="13" name="Grouper 12"/>
            <p:cNvGrpSpPr/>
            <p:nvPr/>
          </p:nvGrpSpPr>
          <p:grpSpPr>
            <a:xfrm>
              <a:off x="685800" y="1907475"/>
              <a:ext cx="1215052" cy="830997"/>
              <a:chOff x="1294191" y="1941379"/>
              <a:chExt cx="1215052" cy="83099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294191" y="1941379"/>
                <a:ext cx="121505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dirty="0" err="1" smtClean="0">
                    <a:latin typeface="Arial"/>
                    <a:cs typeface="Arial"/>
                  </a:rPr>
                  <a:t>δ</a:t>
                </a:r>
                <a:r>
                  <a:rPr lang="fr-FR" sz="2400" baseline="-25000" dirty="0" err="1" smtClean="0">
                    <a:latin typeface="Arial"/>
                    <a:cs typeface="Arial"/>
                  </a:rPr>
                  <a:t>i</a:t>
                </a:r>
                <a:r>
                  <a:rPr lang="fr-FR" sz="2400" dirty="0" err="1" smtClean="0">
                    <a:latin typeface="Arial"/>
                    <a:cs typeface="Arial"/>
                  </a:rPr>
                  <a:t>(x,t</a:t>
                </a:r>
                <a:r>
                  <a:rPr lang="fr-FR" sz="2400" dirty="0" smtClean="0">
                    <a:latin typeface="Arial"/>
                    <a:cs typeface="Arial"/>
                  </a:rPr>
                  <a:t>)</a:t>
                </a:r>
              </a:p>
              <a:p>
                <a:pPr algn="ctr"/>
                <a:r>
                  <a:rPr lang="fr-FR" sz="2400" dirty="0" err="1" smtClean="0">
                    <a:latin typeface="Arial"/>
                    <a:cs typeface="Arial"/>
                  </a:rPr>
                  <a:t>δt</a:t>
                </a:r>
                <a:endParaRPr lang="fr-FR" sz="2400" dirty="0">
                  <a:latin typeface="Arial"/>
                  <a:cs typeface="Arial"/>
                </a:endParaRPr>
              </a:p>
            </p:txBody>
          </p:sp>
          <p:cxnSp>
            <p:nvCxnSpPr>
              <p:cNvPr id="12" name="Connecteur droit 11"/>
              <p:cNvCxnSpPr/>
              <p:nvPr/>
            </p:nvCxnSpPr>
            <p:spPr>
              <a:xfrm>
                <a:off x="1596571" y="2394857"/>
                <a:ext cx="52009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1438510" y="2105930"/>
              <a:ext cx="7749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 smtClean="0">
                  <a:latin typeface="Arial"/>
                  <a:cs typeface="Arial"/>
                </a:rPr>
                <a:t>=</a:t>
              </a:r>
              <a:endParaRPr lang="fr-FR" sz="2400" dirty="0"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16187" y="2040520"/>
              <a:ext cx="27182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 smtClean="0">
                  <a:latin typeface="Arial"/>
                  <a:cs typeface="Arial"/>
                </a:rPr>
                <a:t>D</a:t>
              </a:r>
              <a:r>
                <a:rPr lang="fr-FR" sz="2400" baseline="-25000" dirty="0" smtClean="0">
                  <a:latin typeface="Arial"/>
                  <a:cs typeface="Arial"/>
                </a:rPr>
                <a:t>i</a:t>
              </a:r>
              <a:r>
                <a:rPr lang="fr-FR" sz="2400" dirty="0" smtClean="0">
                  <a:latin typeface="Arial"/>
                  <a:cs typeface="Arial"/>
                </a:rPr>
                <a:t> </a:t>
              </a:r>
              <a:r>
                <a:rPr lang="fr-FR" sz="2400" dirty="0" err="1" smtClean="0">
                  <a:latin typeface="Arial"/>
                  <a:cs typeface="Arial"/>
                </a:rPr>
                <a:t>Δ</a:t>
              </a:r>
              <a:r>
                <a:rPr lang="fr-FR" sz="2400" baseline="-25000" dirty="0" err="1" smtClean="0">
                  <a:latin typeface="Arial"/>
                  <a:cs typeface="Arial"/>
                </a:rPr>
                <a:t>i</a:t>
              </a:r>
              <a:r>
                <a:rPr lang="fr-FR" sz="2400" dirty="0" err="1" smtClean="0">
                  <a:latin typeface="Arial"/>
                  <a:cs typeface="Arial"/>
                </a:rPr>
                <a:t>(x,t</a:t>
              </a:r>
              <a:r>
                <a:rPr lang="fr-FR" sz="2400" dirty="0" smtClean="0">
                  <a:latin typeface="Arial"/>
                  <a:cs typeface="Arial"/>
                </a:rPr>
                <a:t>) – R</a:t>
              </a:r>
              <a:r>
                <a:rPr lang="fr-FR" sz="2400" baseline="-25000" dirty="0" smtClean="0">
                  <a:latin typeface="Arial"/>
                  <a:cs typeface="Arial"/>
                </a:rPr>
                <a:t>i</a:t>
              </a:r>
              <a:r>
                <a:rPr lang="fr-FR" sz="2400" dirty="0" smtClean="0">
                  <a:latin typeface="Arial"/>
                  <a:cs typeface="Arial"/>
                </a:rPr>
                <a:t>(</a:t>
              </a:r>
              <a:r>
                <a:rPr lang="fr-FR" sz="2400" dirty="0" err="1" smtClean="0">
                  <a:latin typeface="Arial"/>
                  <a:cs typeface="Arial"/>
                </a:rPr>
                <a:t>x,t</a:t>
              </a:r>
              <a:r>
                <a:rPr lang="fr-FR" sz="2400" dirty="0" smtClean="0">
                  <a:latin typeface="Arial"/>
                  <a:cs typeface="Arial"/>
                </a:rPr>
                <a:t>)</a:t>
              </a:r>
              <a:endParaRPr lang="fr-FR" sz="2400" dirty="0"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60732" y="1044047"/>
            <a:ext cx="72319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 smtClean="0">
                <a:latin typeface="Arial"/>
                <a:cs typeface="Arial"/>
              </a:rPr>
              <a:t>Molecular</a:t>
            </a:r>
            <a:r>
              <a:rPr lang="fr-FR" sz="3200" b="1" dirty="0" smtClean="0">
                <a:latin typeface="Arial"/>
                <a:cs typeface="Arial"/>
              </a:rPr>
              <a:t> Virtual </a:t>
            </a:r>
            <a:r>
              <a:rPr lang="fr-FR" sz="3200" b="1" dirty="0" err="1" smtClean="0">
                <a:latin typeface="Arial"/>
                <a:cs typeface="Arial"/>
              </a:rPr>
              <a:t>Chemistry</a:t>
            </a:r>
            <a:endParaRPr lang="fr-FR" sz="32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2427</Words>
  <Application>Microsoft Macintosh PowerPoint</Application>
  <PresentationFormat>Présentation à l'écran (4:3)</PresentationFormat>
  <Paragraphs>452</Paragraphs>
  <Slides>33</Slides>
  <Notes>28</Notes>
  <HiddenSlides>0</HiddenSlides>
  <MMClips>4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Gestion efficace des ressources mémoire et de calcul pour l’exécution de système multi-agents sur architectures parallèles avec OpenCL  </vt:lpstr>
      <vt:lpstr>Virtual Reality  Virtual Biology </vt:lpstr>
      <vt:lpstr>Context (1/3) </vt:lpstr>
      <vt:lpstr>Context (2/3) </vt:lpstr>
      <vt:lpstr>Context (3/3) </vt:lpstr>
      <vt:lpstr>Outline </vt:lpstr>
      <vt:lpstr>Introduction (1/1) </vt:lpstr>
      <vt:lpstr>Virtual Biological Model (1/3) </vt:lpstr>
      <vt:lpstr>Virtual Biological Model (2/3) </vt:lpstr>
      <vt:lpstr>Virtual Biological Model (3/3) </vt:lpstr>
      <vt:lpstr> </vt:lpstr>
      <vt:lpstr>Parallel implementation (1/2) </vt:lpstr>
      <vt:lpstr>Parallel implementation (2/2) </vt:lpstr>
      <vt:lpstr>How to get a new Id ? (1/3) </vt:lpstr>
      <vt:lpstr>How to get a new Id ? (1/3) </vt:lpstr>
      <vt:lpstr>How to get a new Id ? (2/3) </vt:lpstr>
      <vt:lpstr>How to get a new Id ? (2/3) </vt:lpstr>
      <vt:lpstr>How to get a new Id ? (2/3) </vt:lpstr>
      <vt:lpstr>How to get a new Id ? (3/3) </vt:lpstr>
      <vt:lpstr>How to get a new Id ? (3/3) </vt:lpstr>
      <vt:lpstr>How to get a new Id ? (3/3) </vt:lpstr>
      <vt:lpstr>How to get a new Id ? (3/3) </vt:lpstr>
      <vt:lpstr>How to get a new Id ? (3/3) </vt:lpstr>
      <vt:lpstr>How to get a new Id ? (3/3) </vt:lpstr>
      <vt:lpstr>How to get a new Id ? (3/3) </vt:lpstr>
      <vt:lpstr>How to get a new Id ? (3/3) </vt:lpstr>
      <vt:lpstr>How to get a new Id ? (3/3) </vt:lpstr>
      <vt:lpstr>How to get a new Id ? (3/3) </vt:lpstr>
      <vt:lpstr>How to get a new Id ? (3/3) </vt:lpstr>
      <vt:lpstr>How to get a new Id ? (3/3) </vt:lpstr>
      <vt:lpstr>Results: Prey-Predator model (1/2) </vt:lpstr>
      <vt:lpstr>Results: Prey-Predator model (2/2) </vt:lpstr>
      <vt:lpstr>Questions  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CS_Fac_Sciences</dc:creator>
  <cp:lastModifiedBy>ChemString</cp:lastModifiedBy>
  <cp:revision>465</cp:revision>
  <cp:lastPrinted>2015-05-06T12:55:35Z</cp:lastPrinted>
  <dcterms:created xsi:type="dcterms:W3CDTF">2016-07-09T19:26:44Z</dcterms:created>
  <dcterms:modified xsi:type="dcterms:W3CDTF">2016-07-09T19:32:45Z</dcterms:modified>
</cp:coreProperties>
</file>