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bin" ContentType="application/vnd.openxmlformats-officedocument.presentationml.printerSettings"/>
  <Override PartName="/ppt/slides/slide14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16" r:id="rId3"/>
    <p:sldId id="313" r:id="rId4"/>
    <p:sldId id="260" r:id="rId5"/>
    <p:sldId id="261" r:id="rId6"/>
    <p:sldId id="268" r:id="rId7"/>
    <p:sldId id="264" r:id="rId8"/>
    <p:sldId id="265" r:id="rId9"/>
    <p:sldId id="266" r:id="rId10"/>
    <p:sldId id="271" r:id="rId11"/>
    <p:sldId id="269" r:id="rId12"/>
    <p:sldId id="272" r:id="rId13"/>
    <p:sldId id="321" r:id="rId14"/>
    <p:sldId id="280" r:id="rId15"/>
    <p:sldId id="282" r:id="rId16"/>
    <p:sldId id="283" r:id="rId17"/>
    <p:sldId id="290" r:id="rId18"/>
    <p:sldId id="291" r:id="rId19"/>
    <p:sldId id="284" r:id="rId20"/>
    <p:sldId id="315" r:id="rId21"/>
    <p:sldId id="286" r:id="rId22"/>
    <p:sldId id="314" r:id="rId23"/>
    <p:sldId id="293" r:id="rId24"/>
    <p:sldId id="294" r:id="rId25"/>
    <p:sldId id="295" r:id="rId26"/>
    <p:sldId id="296" r:id="rId27"/>
    <p:sldId id="297" r:id="rId28"/>
    <p:sldId id="298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276" r:id="rId39"/>
    <p:sldId id="320" r:id="rId40"/>
  </p:sldIdLst>
  <p:sldSz cx="9144000" cy="6858000" type="screen4x3"/>
  <p:notesSz cx="9144000" cy="6858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A74AE8"/>
    <a:srgbClr val="3DB9E8"/>
    <a:srgbClr val="76A61A"/>
    <a:srgbClr val="E4B13E"/>
    <a:srgbClr val="E4C23C"/>
    <a:srgbClr val="E4DB5C"/>
    <a:srgbClr val="00BB0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85" autoAdjust="0"/>
    <p:restoredTop sz="94683" autoAdjust="0"/>
  </p:normalViewPr>
  <p:slideViewPr>
    <p:cSldViewPr snapToGrid="0" snapToObjects="1">
      <p:cViewPr varScale="1">
        <p:scale>
          <a:sx n="109" d="100"/>
          <a:sy n="109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ED692-C097-C44E-8AC8-1CDB3DC24028}" type="datetimeFigureOut">
              <a:rPr lang="fr-FR" smtClean="0"/>
              <a:pPr/>
              <a:t>15/07/15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9256E-0C86-2748-81AE-193B20BBE7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18595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700DA-FCA1-2D4C-B8CA-143696E57381}" type="datetimeFigureOut">
              <a:rPr lang="fr-FR" smtClean="0"/>
              <a:pPr/>
              <a:t>15/07/15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E3C1-86C8-384D-97A3-46686893731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2779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8452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4139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0650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8587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6320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0366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0196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3596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9982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9393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876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7423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7675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5916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45541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5196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1455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3979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005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7698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775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126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78610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16546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3479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9009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733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173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618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150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E3C1-86C8-384D-97A3-466868937312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6116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4D48C-EE64-364E-970C-A1A024BF00B1}" type="datetime1">
              <a:rPr lang="fr-FR" smtClean="0"/>
              <a:pPr/>
              <a:t>15/07/15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01E2-806E-AC4A-8744-A781302F3920}" type="datetime1">
              <a:rPr lang="fr-FR" smtClean="0"/>
              <a:pPr/>
              <a:t>15/07/15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43AC-0A32-C547-A725-743DD13BCCF7}" type="datetime1">
              <a:rPr lang="fr-FR" smtClean="0"/>
              <a:pPr/>
              <a:t>15/07/15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6218-E8F0-A14F-BC30-851CDBBA079D}" type="datetime1">
              <a:rPr lang="fr-FR" smtClean="0"/>
              <a:pPr/>
              <a:t>15/07/15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8A8D9-3F62-344B-8180-B62B6E03A79D}" type="datetime1">
              <a:rPr lang="fr-FR" smtClean="0"/>
              <a:pPr/>
              <a:t>15/07/15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52F9C-6F6C-0F4C-8E55-F4E94D08E06D}" type="datetime1">
              <a:rPr lang="fr-FR" smtClean="0"/>
              <a:pPr/>
              <a:t>15/07/15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8BBF4-4667-4F4D-A9CB-D1981D89E2B9}" type="datetime1">
              <a:rPr lang="fr-FR" smtClean="0"/>
              <a:pPr/>
              <a:t>15/07/15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7490-6746-1140-9B7D-D8964FD68536}" type="datetime1">
              <a:rPr lang="fr-FR" smtClean="0"/>
              <a:pPr/>
              <a:t>15/07/15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09E59-3CD9-E849-B83C-0B742328E8FA}" type="datetime1">
              <a:rPr lang="fr-FR" smtClean="0"/>
              <a:pPr/>
              <a:t>15/07/15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B5BE-F85B-AB40-96BB-ECE1B785974A}" type="datetime1">
              <a:rPr lang="fr-FR" smtClean="0"/>
              <a:pPr/>
              <a:t>15/07/15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C7E43-4DEF-284C-905C-2ECA8CA5EFF5}" type="datetime1">
              <a:rPr lang="fr-FR" smtClean="0"/>
              <a:pPr/>
              <a:t>15/07/15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4" Type="http://schemas.openxmlformats.org/officeDocument/2006/relationships/image" Target="../media/image2.gif"/><Relationship Id="rId15" Type="http://schemas.openxmlformats.org/officeDocument/2006/relationships/image" Target="../media/image3.jpeg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ACC2C-D7E9-9944-885E-5276BF7E0386}" type="datetime1">
              <a:rPr lang="fr-FR" smtClean="0"/>
              <a:pPr/>
              <a:t>15/07/15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cBio 2015, vincent.rodin@univ-brest.fr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713584" y="6356350"/>
            <a:ext cx="826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5E782-04FC-FA4E-B640-724D774CDCBF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Image 6" descr="cnrs.gi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550240" y="6273211"/>
            <a:ext cx="591071" cy="591071"/>
          </a:xfrm>
          <a:prstGeom prst="rect">
            <a:avLst/>
          </a:prstGeom>
        </p:spPr>
      </p:pic>
      <p:pic>
        <p:nvPicPr>
          <p:cNvPr id="8" name="Image 7" descr="lab-sticc.gif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251837"/>
            <a:ext cx="1336842" cy="612445"/>
          </a:xfrm>
          <a:prstGeom prst="rect">
            <a:avLst/>
          </a:prstGeom>
        </p:spPr>
      </p:pic>
      <p:pic>
        <p:nvPicPr>
          <p:cNvPr id="9" name="Image 8" descr="logoUBO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95514" y="0"/>
            <a:ext cx="935789" cy="935789"/>
          </a:xfrm>
          <a:prstGeom prst="rect">
            <a:avLst/>
          </a:prstGeom>
        </p:spPr>
      </p:pic>
      <p:cxnSp>
        <p:nvCxnSpPr>
          <p:cNvPr id="12" name="Connecteur droit 11"/>
          <p:cNvCxnSpPr/>
          <p:nvPr userDrawn="1"/>
        </p:nvCxnSpPr>
        <p:spPr>
          <a:xfrm>
            <a:off x="0" y="958673"/>
            <a:ext cx="9165287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EtoileBleue.gif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416738" y="95899"/>
            <a:ext cx="726157" cy="7341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4" Type="http://schemas.openxmlformats.org/officeDocument/2006/relationships/image" Target="../media/image21.png"/><Relationship Id="rId5" Type="http://schemas.openxmlformats.org/officeDocument/2006/relationships/image" Target="../media/image22.pdf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4" Type="http://schemas.openxmlformats.org/officeDocument/2006/relationships/image" Target="../media/image21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d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d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openxmlformats.org/officeDocument/2006/relationships/image" Target="../media/image5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df"/><Relationship Id="rId4" Type="http://schemas.openxmlformats.org/officeDocument/2006/relationships/image" Target="../media/image67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9798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 </a:t>
            </a:r>
            <a:r>
              <a:rPr lang="en-US" b="1" dirty="0" err="1"/>
              <a:t>multiagent</a:t>
            </a:r>
            <a:r>
              <a:rPr lang="en-US" b="1" dirty="0"/>
              <a:t> approach for virtual tissue morphogenesis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602329"/>
            <a:ext cx="6400800" cy="1752600"/>
          </a:xfrm>
        </p:spPr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</a:rPr>
              <a:t>Lab-STICC</a:t>
            </a:r>
            <a:r>
              <a:rPr lang="fr-FR" dirty="0" smtClean="0">
                <a:solidFill>
                  <a:schemeClr val="tx1"/>
                </a:solidFill>
              </a:rPr>
              <a:t>, UMR 6285, CNRS,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Computer Science </a:t>
            </a:r>
            <a:r>
              <a:rPr lang="fr-FR" dirty="0" err="1" smtClean="0">
                <a:solidFill>
                  <a:schemeClr val="tx1"/>
                </a:solidFill>
              </a:rPr>
              <a:t>Dept</a:t>
            </a:r>
            <a:r>
              <a:rPr lang="fr-FR" dirty="0" smtClean="0">
                <a:solidFill>
                  <a:schemeClr val="tx1"/>
                </a:solidFill>
              </a:rPr>
              <a:t>,</a:t>
            </a:r>
          </a:p>
          <a:p>
            <a:r>
              <a:rPr lang="fr-FR" dirty="0" err="1" smtClean="0">
                <a:solidFill>
                  <a:schemeClr val="tx1"/>
                </a:solidFill>
              </a:rPr>
              <a:t>University</a:t>
            </a:r>
            <a:r>
              <a:rPr lang="fr-FR" dirty="0" smtClean="0">
                <a:solidFill>
                  <a:schemeClr val="tx1"/>
                </a:solidFill>
              </a:rPr>
              <a:t> of Brest, France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111" y="2891242"/>
            <a:ext cx="86367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Vincent Rodin</a:t>
            </a:r>
            <a:r>
              <a:rPr lang="fr-FR" sz="2800" dirty="0" smtClean="0"/>
              <a:t>,</a:t>
            </a:r>
          </a:p>
          <a:p>
            <a:pPr algn="ctr"/>
            <a:r>
              <a:rPr lang="fr-FR" sz="2800" dirty="0" smtClean="0"/>
              <a:t>Anne </a:t>
            </a:r>
            <a:r>
              <a:rPr lang="fr-FR" sz="2800" dirty="0" err="1"/>
              <a:t>Jeannin-Girardon</a:t>
            </a:r>
            <a:r>
              <a:rPr lang="fr-FR" sz="2800" dirty="0" smtClean="0"/>
              <a:t>, Abdoulaye </a:t>
            </a:r>
            <a:r>
              <a:rPr lang="fr-FR" sz="2800" dirty="0" err="1"/>
              <a:t>Sarr</a:t>
            </a:r>
            <a:r>
              <a:rPr lang="fr-FR" sz="2800" dirty="0" smtClean="0"/>
              <a:t>,</a:t>
            </a:r>
          </a:p>
          <a:p>
            <a:pPr algn="ctr"/>
            <a:r>
              <a:rPr lang="fr-FR" sz="2800" dirty="0" smtClean="0"/>
              <a:t>Jérémy </a:t>
            </a:r>
            <a:r>
              <a:rPr lang="fr-FR" sz="2800" dirty="0"/>
              <a:t>Rivière</a:t>
            </a:r>
            <a:r>
              <a:rPr lang="fr-FR" sz="2800" dirty="0" smtClean="0"/>
              <a:t>, Alexandra </a:t>
            </a:r>
            <a:r>
              <a:rPr lang="fr-FR" sz="2800" dirty="0" err="1" smtClean="0"/>
              <a:t>Fronville</a:t>
            </a:r>
            <a:r>
              <a:rPr lang="fr-FR" sz="2800" dirty="0" smtClean="0"/>
              <a:t>, Pascal </a:t>
            </a:r>
            <a:r>
              <a:rPr lang="fr-FR" sz="2800" dirty="0"/>
              <a:t>Ballet</a:t>
            </a:r>
            <a:r>
              <a:rPr lang="fr-FR" sz="2800" dirty="0" smtClean="0"/>
              <a:t> </a:t>
            </a:r>
            <a:endParaRPr lang="fr-FR" sz="28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pic>
        <p:nvPicPr>
          <p:cNvPr id="7" name="Image 6" descr="cellulo_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11" y="4544880"/>
            <a:ext cx="1244379" cy="1244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Introduction (4/4)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10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9138" y="1076478"/>
            <a:ext cx="891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latin typeface="Arial"/>
                <a:cs typeface="Arial"/>
              </a:rPr>
              <a:t>Discrete</a:t>
            </a:r>
            <a:r>
              <a:rPr lang="fr-FR" sz="2400" b="1" dirty="0" smtClean="0">
                <a:latin typeface="Arial"/>
                <a:cs typeface="Arial"/>
              </a:rPr>
              <a:t> cellular </a:t>
            </a:r>
            <a:r>
              <a:rPr lang="fr-FR" sz="2400" b="1" dirty="0" err="1" smtClean="0">
                <a:latin typeface="Arial"/>
                <a:cs typeface="Arial"/>
              </a:rPr>
              <a:t>models</a:t>
            </a:r>
            <a:endParaRPr lang="fr-FR" sz="2400" b="1" dirty="0">
              <a:latin typeface="Arial"/>
              <a:cs typeface="Arial"/>
            </a:endParaRPr>
          </a:p>
        </p:txBody>
      </p:sp>
      <p:sp>
        <p:nvSpPr>
          <p:cNvPr id="29" name="Hexagone 28"/>
          <p:cNvSpPr/>
          <p:nvPr/>
        </p:nvSpPr>
        <p:spPr>
          <a:xfrm>
            <a:off x="6947572" y="486229"/>
            <a:ext cx="193524" cy="209699"/>
          </a:xfrm>
          <a:prstGeom prst="hexagon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7209840" y="598753"/>
            <a:ext cx="33653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>
            <a:off x="7976208" y="591079"/>
            <a:ext cx="33653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>
            <a:off x="7594757" y="592667"/>
            <a:ext cx="336537" cy="1588"/>
          </a:xfrm>
          <a:prstGeom prst="straightConnector1">
            <a:avLst/>
          </a:prstGeom>
          <a:ln>
            <a:prstDash val="sysDash"/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67346" y="4971355"/>
            <a:ext cx="8312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Some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models</a:t>
            </a:r>
            <a:r>
              <a:rPr lang="fr-FR" sz="2400" dirty="0" smtClean="0">
                <a:latin typeface="Arial"/>
                <a:cs typeface="Arial"/>
              </a:rPr>
              <a:t> are </a:t>
            </a:r>
            <a:r>
              <a:rPr lang="fr-FR" sz="2400" dirty="0" err="1" smtClean="0">
                <a:latin typeface="Arial"/>
                <a:cs typeface="Arial"/>
              </a:rPr>
              <a:t>parallelized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using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various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frameworks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Wingdings"/>
                <a:ea typeface="Wingdings"/>
                <a:cs typeface="Wingdings"/>
              </a:rPr>
              <a:t>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400" dirty="0" smtClean="0">
                <a:ea typeface="Wingdings"/>
                <a:cs typeface="Wingdings"/>
              </a:rPr>
              <a:t> </a:t>
            </a:r>
            <a:r>
              <a:rPr lang="fr-FR" sz="2400" dirty="0" err="1" smtClean="0">
                <a:cs typeface="Arial"/>
              </a:rPr>
              <a:t>OpenMP</a:t>
            </a:r>
            <a:r>
              <a:rPr lang="fr-FR" sz="2400" dirty="0" smtClean="0">
                <a:cs typeface="Arial"/>
              </a:rPr>
              <a:t>, MPI, Posix thread, CUDA, </a:t>
            </a:r>
            <a:r>
              <a:rPr lang="fr-FR" sz="2400" dirty="0" err="1" smtClean="0">
                <a:cs typeface="Arial"/>
              </a:rPr>
              <a:t>openCL</a:t>
            </a:r>
            <a:r>
              <a:rPr lang="fr-FR" sz="2400" dirty="0" smtClean="0">
                <a:cs typeface="Arial"/>
              </a:rPr>
              <a:t>, etc.</a:t>
            </a:r>
          </a:p>
          <a:p>
            <a:endParaRPr lang="fr-FR" sz="800" dirty="0" smtClean="0">
              <a:cs typeface="Arial"/>
            </a:endParaRPr>
          </a:p>
          <a:p>
            <a:r>
              <a:rPr lang="fr-FR" sz="2400" dirty="0" smtClean="0">
                <a:latin typeface="Wingdings"/>
                <a:ea typeface="Wingdings"/>
                <a:cs typeface="Wingdings"/>
              </a:rPr>
              <a:t>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400" dirty="0" smtClean="0">
                <a:ea typeface="Wingdings"/>
                <a:cs typeface="Wingdings"/>
              </a:rPr>
              <a:t> </a:t>
            </a:r>
            <a:r>
              <a:rPr lang="fr-FR" sz="2400" dirty="0" err="1" smtClean="0">
                <a:cs typeface="Arial"/>
              </a:rPr>
              <a:t>Laptops</a:t>
            </a:r>
            <a:r>
              <a:rPr lang="fr-FR" sz="2400" dirty="0" smtClean="0">
                <a:cs typeface="Arial"/>
              </a:rPr>
              <a:t>, standard PC, Super Computer, </a:t>
            </a:r>
            <a:r>
              <a:rPr lang="fr-FR" sz="2400" dirty="0" err="1" smtClean="0">
                <a:cs typeface="Arial"/>
              </a:rPr>
              <a:t>Grid</a:t>
            </a:r>
            <a:r>
              <a:rPr lang="fr-FR" sz="2400" dirty="0" smtClean="0">
                <a:cs typeface="Arial"/>
              </a:rPr>
              <a:t>, etc.</a:t>
            </a:r>
            <a:endParaRPr lang="fr-FR" sz="2400" dirty="0" smtClean="0">
              <a:latin typeface="Arial"/>
              <a:cs typeface="Arial"/>
            </a:endParaRPr>
          </a:p>
        </p:txBody>
      </p:sp>
      <p:grpSp>
        <p:nvGrpSpPr>
          <p:cNvPr id="3" name="Grouper 24"/>
          <p:cNvGrpSpPr/>
          <p:nvPr/>
        </p:nvGrpSpPr>
        <p:grpSpPr>
          <a:xfrm>
            <a:off x="344765" y="3542182"/>
            <a:ext cx="8694114" cy="1345573"/>
            <a:chOff x="353628" y="3287360"/>
            <a:chExt cx="8694114" cy="1345573"/>
          </a:xfrm>
        </p:grpSpPr>
        <p:pic>
          <p:nvPicPr>
            <p:cNvPr id="12" name="Image 11" descr="modelisation_LNK12_topologi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1558" y="3287360"/>
              <a:ext cx="1907268" cy="107163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396882" y="4263601"/>
              <a:ext cx="22166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latin typeface="Arial"/>
                  <a:cs typeface="Arial"/>
                </a:rPr>
                <a:t>Li et al, 2012</a:t>
              </a:r>
              <a:endParaRPr lang="fr-FR" dirty="0">
                <a:latin typeface="Arial"/>
                <a:cs typeface="Arial"/>
              </a:endParaRP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7700" y="3327875"/>
              <a:ext cx="1143000" cy="9906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831121" y="4263601"/>
              <a:ext cx="22166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latin typeface="Arial"/>
                  <a:cs typeface="Arial"/>
                </a:rPr>
                <a:t>Kang et al, 2014</a:t>
              </a:r>
              <a:endParaRPr lang="fr-FR" dirty="0">
                <a:latin typeface="Arial"/>
                <a:cs typeface="Arial"/>
              </a:endParaRPr>
            </a:p>
          </p:txBody>
        </p:sp>
        <p:pic>
          <p:nvPicPr>
            <p:cNvPr id="23" name="Image 22" descr="ABCM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3656" y="3319144"/>
              <a:ext cx="1008063" cy="100806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4743664" y="4263601"/>
              <a:ext cx="22166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err="1" smtClean="0">
                  <a:latin typeface="Arial"/>
                  <a:cs typeface="Arial"/>
                </a:rPr>
                <a:t>Macklin</a:t>
              </a:r>
              <a:r>
                <a:rPr lang="fr-FR" dirty="0" smtClean="0">
                  <a:latin typeface="Arial"/>
                  <a:cs typeface="Arial"/>
                </a:rPr>
                <a:t> et al, 2012</a:t>
              </a:r>
              <a:endParaRPr lang="fr-FR" dirty="0">
                <a:latin typeface="Arial"/>
                <a:cs typeface="Arial"/>
              </a:endParaRPr>
            </a:p>
          </p:txBody>
        </p:sp>
        <p:pic>
          <p:nvPicPr>
            <p:cNvPr id="21" name="Image 20" descr="img43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58758" y="3342826"/>
              <a:ext cx="734312" cy="960699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53628" y="4263601"/>
              <a:ext cx="19990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latin typeface="Arial"/>
                  <a:cs typeface="Arial"/>
                </a:rPr>
                <a:t>Marée et al, 2001</a:t>
              </a:r>
              <a:endParaRPr lang="fr-FR" dirty="0">
                <a:latin typeface="Arial"/>
                <a:cs typeface="Arial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567346" y="1538143"/>
            <a:ext cx="83128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Some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models</a:t>
            </a:r>
            <a:r>
              <a:rPr lang="fr-FR" sz="2400" dirty="0" smtClean="0">
                <a:latin typeface="Arial"/>
                <a:cs typeface="Arial"/>
              </a:rPr>
              <a:t> focus on the </a:t>
            </a:r>
            <a:r>
              <a:rPr lang="fr-FR" sz="2400" dirty="0" err="1" smtClean="0">
                <a:latin typeface="Arial"/>
                <a:cs typeface="Arial"/>
              </a:rPr>
              <a:t>internal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dynamics</a:t>
            </a:r>
            <a:r>
              <a:rPr lang="fr-FR" sz="2400" dirty="0" smtClean="0">
                <a:latin typeface="Arial"/>
                <a:cs typeface="Arial"/>
              </a:rPr>
              <a:t> of </a:t>
            </a:r>
            <a:r>
              <a:rPr lang="fr-FR" sz="2400" dirty="0" err="1" smtClean="0">
                <a:latin typeface="Arial"/>
                <a:cs typeface="Arial"/>
              </a:rPr>
              <a:t>cells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400" dirty="0" smtClean="0">
                <a:latin typeface="Arial"/>
                <a:ea typeface="Wingdings"/>
                <a:cs typeface="Wingdings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too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complex</a:t>
            </a:r>
            <a:r>
              <a:rPr lang="fr-FR" sz="2400" dirty="0" smtClean="0">
                <a:latin typeface="Arial"/>
                <a:cs typeface="Arial"/>
              </a:rPr>
              <a:t> to </a:t>
            </a:r>
            <a:r>
              <a:rPr lang="fr-FR" sz="2400" dirty="0" err="1" smtClean="0">
                <a:latin typeface="Arial"/>
                <a:cs typeface="Arial"/>
              </a:rPr>
              <a:t>simulate</a:t>
            </a:r>
            <a:r>
              <a:rPr lang="fr-FR" sz="2400" dirty="0" smtClean="0">
                <a:latin typeface="Arial"/>
                <a:cs typeface="Arial"/>
              </a:rPr>
              <a:t> tissue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7346" y="2508686"/>
            <a:ext cx="83128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Some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models</a:t>
            </a:r>
            <a:r>
              <a:rPr lang="fr-FR" sz="2400" dirty="0" smtClean="0">
                <a:cs typeface="Arial"/>
              </a:rPr>
              <a:t> focus on </a:t>
            </a:r>
            <a:r>
              <a:rPr lang="fr-FR" sz="2400" dirty="0" err="1" smtClean="0">
                <a:cs typeface="Arial"/>
              </a:rPr>
              <a:t>cell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behaviors</a:t>
            </a:r>
            <a:endParaRPr lang="fr-FR" sz="2400" dirty="0" smtClean="0">
              <a:cs typeface="Arial"/>
            </a:endParaRPr>
          </a:p>
          <a:p>
            <a:endParaRPr lang="fr-FR" sz="400" dirty="0" smtClean="0">
              <a:cs typeface="Arial"/>
            </a:endParaRPr>
          </a:p>
          <a:p>
            <a:r>
              <a:rPr lang="fr-FR" sz="2400" dirty="0" smtClean="0">
                <a:cs typeface="Arial"/>
              </a:rPr>
              <a:t>   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400" dirty="0" smtClean="0">
                <a:ea typeface="Wingdings"/>
                <a:cs typeface="Wingdings"/>
              </a:rPr>
              <a:t> </a:t>
            </a:r>
            <a:r>
              <a:rPr lang="fr-FR" sz="2400" dirty="0" err="1" smtClean="0">
                <a:cs typeface="Arial"/>
              </a:rPr>
              <a:t>mitosis</a:t>
            </a:r>
            <a:r>
              <a:rPr lang="fr-FR" sz="2400" dirty="0" smtClean="0">
                <a:cs typeface="Arial"/>
              </a:rPr>
              <a:t>, </a:t>
            </a:r>
            <a:r>
              <a:rPr lang="fr-FR" sz="2400" dirty="0" err="1" smtClean="0">
                <a:cs typeface="Arial"/>
              </a:rPr>
              <a:t>differentiation</a:t>
            </a:r>
            <a:r>
              <a:rPr lang="fr-FR" sz="2400" dirty="0" smtClean="0">
                <a:cs typeface="Arial"/>
              </a:rPr>
              <a:t>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Virtual </a:t>
            </a:r>
            <a:r>
              <a:rPr lang="fr-FR" dirty="0" err="1" smtClean="0"/>
              <a:t>cell</a:t>
            </a:r>
            <a:r>
              <a:rPr lang="fr-FR" dirty="0" smtClean="0"/>
              <a:t> model (1/6)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632032" y="6118657"/>
            <a:ext cx="826168" cy="365125"/>
          </a:xfrm>
        </p:spPr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11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grpSp>
        <p:nvGrpSpPr>
          <p:cNvPr id="18" name="Grouper 17"/>
          <p:cNvGrpSpPr/>
          <p:nvPr/>
        </p:nvGrpSpPr>
        <p:grpSpPr>
          <a:xfrm>
            <a:off x="72570" y="787142"/>
            <a:ext cx="9047242" cy="2738333"/>
            <a:chOff x="72570" y="787142"/>
            <a:chExt cx="9047242" cy="2738333"/>
          </a:xfrm>
        </p:grpSpPr>
        <p:sp>
          <p:nvSpPr>
            <p:cNvPr id="7" name="Rectangle 6"/>
            <p:cNvSpPr/>
            <p:nvPr/>
          </p:nvSpPr>
          <p:spPr>
            <a:xfrm>
              <a:off x="72570" y="1185336"/>
              <a:ext cx="631659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Wingdings" charset="2"/>
                <a:buChar char="Ø"/>
              </a:pPr>
              <a:r>
                <a:rPr lang="fr-FR" sz="2400" dirty="0" smtClean="0">
                  <a:latin typeface="Arial"/>
                  <a:cs typeface="Arial"/>
                </a:rPr>
                <a:t> Virtual </a:t>
              </a:r>
              <a:r>
                <a:rPr lang="fr-FR" sz="2400" dirty="0" err="1" smtClean="0">
                  <a:latin typeface="Arial"/>
                  <a:cs typeface="Arial"/>
                </a:rPr>
                <a:t>cell</a:t>
              </a:r>
              <a:r>
                <a:rPr lang="fr-FR" sz="2400" dirty="0" smtClean="0">
                  <a:latin typeface="Arial"/>
                  <a:cs typeface="Arial"/>
                </a:rPr>
                <a:t> structure: mass/</a:t>
              </a:r>
              <a:r>
                <a:rPr lang="fr-FR" sz="2400" dirty="0" err="1" smtClean="0">
                  <a:latin typeface="Arial"/>
                  <a:cs typeface="Arial"/>
                </a:rPr>
                <a:t>spring</a:t>
              </a:r>
              <a:r>
                <a:rPr lang="fr-FR" sz="2400" dirty="0" smtClean="0">
                  <a:latin typeface="Arial"/>
                  <a:cs typeface="Arial"/>
                </a:rPr>
                <a:t> system</a:t>
              </a:r>
            </a:p>
            <a:p>
              <a:endParaRPr lang="fr-FR" sz="400" dirty="0" smtClean="0">
                <a:latin typeface="Arial"/>
                <a:cs typeface="Arial"/>
              </a:endParaRPr>
            </a:p>
            <a:p>
              <a:pPr>
                <a:buFont typeface="Wingdings" charset="2"/>
                <a:buChar char="Ø"/>
              </a:pPr>
              <a:endParaRPr lang="fr-FR" sz="400" dirty="0" smtClean="0">
                <a:latin typeface="Arial"/>
                <a:cs typeface="Arial"/>
              </a:endParaRPr>
            </a:p>
            <a:p>
              <a:pPr lvl="1">
                <a:buFont typeface="Wingdings" charset="2"/>
                <a:buChar char="è"/>
              </a:pPr>
              <a:r>
                <a:rPr lang="fr-FR" sz="2400" dirty="0" smtClean="0">
                  <a:latin typeface="Arial"/>
                  <a:cs typeface="Arial"/>
                </a:rPr>
                <a:t> n+1 </a:t>
              </a:r>
              <a:r>
                <a:rPr lang="fr-FR" sz="2400" dirty="0" err="1" smtClean="0">
                  <a:latin typeface="Arial"/>
                  <a:cs typeface="Arial"/>
                </a:rPr>
                <a:t>nodes</a:t>
              </a:r>
              <a:endParaRPr lang="fr-FR" sz="2400" dirty="0" smtClean="0">
                <a:latin typeface="Arial"/>
                <a:cs typeface="Arial"/>
              </a:endParaRPr>
            </a:p>
            <a:p>
              <a:pPr lvl="1"/>
              <a:endParaRPr lang="fr-FR" sz="800" dirty="0" smtClean="0">
                <a:latin typeface="Arial"/>
                <a:cs typeface="Arial"/>
              </a:endParaRPr>
            </a:p>
            <a:p>
              <a:pPr lvl="1"/>
              <a:r>
                <a:rPr lang="fr-FR" sz="2400" dirty="0" err="1" smtClean="0">
                  <a:latin typeface="Wingdings"/>
                  <a:ea typeface="Wingdings"/>
                  <a:cs typeface="Wingdings"/>
                </a:rPr>
                <a:t></a:t>
              </a:r>
              <a:r>
                <a:rPr lang="fr-FR" sz="2400" dirty="0" smtClean="0">
                  <a:latin typeface="Wingdings"/>
                  <a:ea typeface="Wingdings"/>
                  <a:cs typeface="Wingdings"/>
                </a:rPr>
                <a:t>	</a:t>
              </a:r>
              <a:r>
                <a:rPr lang="fr-FR" sz="2400" dirty="0" smtClean="0">
                  <a:solidFill>
                    <a:srgbClr val="008000"/>
                  </a:solidFill>
                  <a:latin typeface="Arial"/>
                  <a:cs typeface="Arial"/>
                </a:rPr>
                <a:t>membrane</a:t>
              </a:r>
              <a:r>
                <a:rPr lang="fr-FR" sz="2400" dirty="0" smtClean="0">
                  <a:latin typeface="Arial"/>
                  <a:cs typeface="Arial"/>
                </a:rPr>
                <a:t>, </a:t>
              </a:r>
              <a:r>
                <a:rPr lang="fr-FR" sz="2400" dirty="0" err="1" smtClean="0">
                  <a:latin typeface="Arial"/>
                  <a:cs typeface="Arial"/>
                </a:rPr>
                <a:t>cytoskeleton</a:t>
              </a:r>
              <a:r>
                <a:rPr lang="fr-FR" sz="2400" dirty="0" smtClean="0">
                  <a:latin typeface="Arial"/>
                  <a:cs typeface="Arial"/>
                </a:rPr>
                <a:t>, </a:t>
              </a:r>
              <a:r>
                <a:rPr lang="fr-FR" sz="2400" dirty="0" smtClean="0">
                  <a:solidFill>
                    <a:srgbClr val="FF6600"/>
                  </a:solidFill>
                  <a:latin typeface="Arial"/>
                  <a:cs typeface="Arial"/>
                </a:rPr>
                <a:t>cortex</a:t>
              </a:r>
            </a:p>
          </p:txBody>
        </p:sp>
        <p:pic>
          <p:nvPicPr>
            <p:cNvPr id="5" name="Image 4" descr="prop1_JBR_cellphy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398383" y="787142"/>
              <a:ext cx="2721429" cy="273833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260852" y="2580265"/>
              <a:ext cx="39400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err="1" smtClean="0">
                  <a:latin typeface="Arial"/>
                  <a:cs typeface="Arial"/>
                </a:rPr>
                <a:t>Cell</a:t>
              </a:r>
              <a:r>
                <a:rPr lang="fr-FR" sz="2400" b="1" dirty="0" smtClean="0">
                  <a:latin typeface="Arial"/>
                  <a:cs typeface="Arial"/>
                </a:rPr>
                <a:t> </a:t>
              </a:r>
              <a:r>
                <a:rPr lang="fr-FR" sz="2400" b="1" dirty="0" err="1" smtClean="0">
                  <a:latin typeface="Arial"/>
                  <a:cs typeface="Arial"/>
                </a:rPr>
                <a:t>deformation</a:t>
              </a:r>
              <a:endParaRPr lang="fr-FR" sz="2400" b="1" dirty="0">
                <a:latin typeface="Arial"/>
                <a:cs typeface="Arial"/>
              </a:endParaRPr>
            </a:p>
          </p:txBody>
        </p:sp>
      </p:grpSp>
      <p:cxnSp>
        <p:nvCxnSpPr>
          <p:cNvPr id="16" name="Connecteur droit 15"/>
          <p:cNvCxnSpPr/>
          <p:nvPr/>
        </p:nvCxnSpPr>
        <p:spPr>
          <a:xfrm>
            <a:off x="3175" y="958068"/>
            <a:ext cx="9165287" cy="1588"/>
          </a:xfrm>
          <a:prstGeom prst="line">
            <a:avLst/>
          </a:prstGeom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er 18"/>
          <p:cNvGrpSpPr/>
          <p:nvPr/>
        </p:nvGrpSpPr>
        <p:grpSpPr>
          <a:xfrm>
            <a:off x="72570" y="3155570"/>
            <a:ext cx="8914188" cy="2166336"/>
            <a:chOff x="72570" y="3179760"/>
            <a:chExt cx="8914188" cy="2166336"/>
          </a:xfrm>
        </p:grpSpPr>
        <p:sp>
          <p:nvSpPr>
            <p:cNvPr id="12" name="Rectangle 11"/>
            <p:cNvSpPr/>
            <p:nvPr/>
          </p:nvSpPr>
          <p:spPr>
            <a:xfrm>
              <a:off x="72570" y="3179760"/>
              <a:ext cx="5745238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Wingdings" charset="2"/>
                <a:buChar char="Ø"/>
              </a:pPr>
              <a:r>
                <a:rPr lang="fr-FR" sz="2400" dirty="0" smtClean="0">
                  <a:latin typeface="Arial"/>
                  <a:cs typeface="Arial"/>
                </a:rPr>
                <a:t> Virtual </a:t>
              </a:r>
              <a:r>
                <a:rPr lang="fr-FR" sz="2400" dirty="0" err="1" smtClean="0">
                  <a:latin typeface="Arial"/>
                  <a:cs typeface="Arial"/>
                </a:rPr>
                <a:t>cell</a:t>
              </a:r>
              <a:r>
                <a:rPr lang="fr-FR" sz="2400" dirty="0" smtClean="0">
                  <a:latin typeface="Arial"/>
                  <a:cs typeface="Arial"/>
                </a:rPr>
                <a:t> cycle: </a:t>
              </a:r>
              <a:r>
                <a:rPr lang="fr-FR" sz="2400" dirty="0" err="1" smtClean="0">
                  <a:latin typeface="Arial"/>
                  <a:cs typeface="Arial"/>
                </a:rPr>
                <a:t>very</a:t>
              </a:r>
              <a:r>
                <a:rPr lang="fr-FR" sz="2400" dirty="0" smtClean="0">
                  <a:latin typeface="Arial"/>
                  <a:cs typeface="Arial"/>
                </a:rPr>
                <a:t> (</a:t>
              </a:r>
              <a:r>
                <a:rPr lang="fr-FR" sz="2400" dirty="0" err="1" smtClean="0">
                  <a:latin typeface="Arial"/>
                  <a:cs typeface="Arial"/>
                </a:rPr>
                <a:t>too</a:t>
              </a:r>
              <a:r>
                <a:rPr lang="fr-FR" sz="2400" dirty="0" smtClean="0">
                  <a:latin typeface="Arial"/>
                  <a:cs typeface="Arial"/>
                </a:rPr>
                <a:t>) simple one</a:t>
              </a:r>
            </a:p>
            <a:p>
              <a:endParaRPr lang="fr-FR" sz="400" dirty="0" smtClean="0">
                <a:latin typeface="Arial"/>
                <a:cs typeface="Arial"/>
              </a:endParaRPr>
            </a:p>
            <a:p>
              <a:pPr>
                <a:buFont typeface="Wingdings" charset="2"/>
                <a:buChar char="Ø"/>
              </a:pPr>
              <a:endParaRPr lang="fr-FR" sz="400" dirty="0" smtClean="0">
                <a:latin typeface="Arial"/>
                <a:cs typeface="Arial"/>
              </a:endParaRPr>
            </a:p>
            <a:p>
              <a:pPr lvl="1">
                <a:buFont typeface="Wingdings" charset="2"/>
                <a:buChar char="è"/>
              </a:pPr>
              <a:r>
                <a:rPr lang="fr-FR" sz="2400" dirty="0" smtClean="0">
                  <a:latin typeface="Arial"/>
                  <a:cs typeface="Arial"/>
                </a:rPr>
                <a:t> </a:t>
              </a:r>
              <a:r>
                <a:rPr lang="fr-FR" sz="2400" dirty="0" err="1" smtClean="0">
                  <a:latin typeface="Arial"/>
                  <a:cs typeface="Arial"/>
                </a:rPr>
                <a:t>finite-state</a:t>
              </a:r>
              <a:r>
                <a:rPr lang="fr-FR" sz="2400" dirty="0" smtClean="0">
                  <a:latin typeface="Arial"/>
                  <a:cs typeface="Arial"/>
                </a:rPr>
                <a:t> machine</a:t>
              </a:r>
            </a:p>
            <a:p>
              <a:pPr lvl="1"/>
              <a:endParaRPr lang="fr-FR" sz="800" dirty="0" smtClean="0">
                <a:latin typeface="Arial"/>
                <a:cs typeface="Arial"/>
              </a:endParaRPr>
            </a:p>
            <a:p>
              <a:pPr lvl="1"/>
              <a:r>
                <a:rPr lang="fr-FR" sz="2400" dirty="0" err="1" smtClean="0">
                  <a:latin typeface="Wingdings"/>
                  <a:ea typeface="Wingdings"/>
                  <a:cs typeface="Wingdings"/>
                </a:rPr>
                <a:t></a:t>
              </a:r>
              <a:r>
                <a:rPr lang="fr-FR" sz="2400" dirty="0" smtClean="0">
                  <a:latin typeface="Wingdings"/>
                  <a:ea typeface="Wingdings"/>
                  <a:cs typeface="Wingdings"/>
                </a:rPr>
                <a:t>	</a:t>
              </a:r>
              <a:r>
                <a:rPr lang="fr-FR" sz="2400" dirty="0" smtClean="0">
                  <a:cs typeface="Arial"/>
                </a:rPr>
                <a:t>no </a:t>
              </a:r>
              <a:r>
                <a:rPr lang="fr-FR" sz="2400" dirty="0" err="1" smtClean="0">
                  <a:cs typeface="Arial"/>
                </a:rPr>
                <a:t>checkpoint</a:t>
              </a:r>
              <a:endParaRPr lang="fr-FR" sz="2400" dirty="0" smtClean="0">
                <a:solidFill>
                  <a:srgbClr val="FF66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75173" y="4582052"/>
              <a:ext cx="39400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err="1" smtClean="0">
                  <a:latin typeface="Arial"/>
                  <a:cs typeface="Arial"/>
                </a:rPr>
                <a:t>Cell</a:t>
              </a:r>
              <a:r>
                <a:rPr lang="fr-FR" sz="2400" b="1" dirty="0" smtClean="0">
                  <a:latin typeface="Arial"/>
                  <a:cs typeface="Arial"/>
                </a:rPr>
                <a:t> control</a:t>
              </a:r>
              <a:endParaRPr lang="fr-FR" sz="2400" b="1" dirty="0">
                <a:latin typeface="Arial"/>
                <a:cs typeface="Arial"/>
              </a:endParaRPr>
            </a:p>
          </p:txBody>
        </p:sp>
        <p:pic>
          <p:nvPicPr>
            <p:cNvPr id="9" name="Image 8" descr="Fig3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5861057" y="3277506"/>
              <a:ext cx="3125701" cy="2068590"/>
            </a:xfrm>
            <a:prstGeom prst="rect">
              <a:avLst/>
            </a:prstGeom>
          </p:spPr>
        </p:pic>
      </p:grpSp>
      <p:grpSp>
        <p:nvGrpSpPr>
          <p:cNvPr id="42" name="Grouper 41"/>
          <p:cNvGrpSpPr/>
          <p:nvPr/>
        </p:nvGrpSpPr>
        <p:grpSpPr>
          <a:xfrm>
            <a:off x="72570" y="5218957"/>
            <a:ext cx="8981266" cy="1264825"/>
            <a:chOff x="72570" y="5218957"/>
            <a:chExt cx="8981266" cy="1264825"/>
          </a:xfrm>
        </p:grpSpPr>
        <p:sp>
          <p:nvSpPr>
            <p:cNvPr id="11" name="Rectangle 10"/>
            <p:cNvSpPr/>
            <p:nvPr/>
          </p:nvSpPr>
          <p:spPr>
            <a:xfrm>
              <a:off x="72570" y="5218957"/>
              <a:ext cx="57452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Wingdings" charset="2"/>
                <a:buChar char="Ø"/>
              </a:pPr>
              <a:r>
                <a:rPr lang="fr-FR" sz="2400" dirty="0" smtClean="0">
                  <a:latin typeface="Arial"/>
                  <a:cs typeface="Arial"/>
                </a:rPr>
                <a:t> Virtual </a:t>
              </a:r>
              <a:r>
                <a:rPr lang="fr-FR" sz="2400" dirty="0" err="1" smtClean="0">
                  <a:latin typeface="Arial"/>
                  <a:cs typeface="Arial"/>
                </a:rPr>
                <a:t>cell</a:t>
              </a:r>
              <a:r>
                <a:rPr lang="fr-FR" sz="2400" dirty="0" smtClean="0">
                  <a:latin typeface="Arial"/>
                  <a:cs typeface="Arial"/>
                </a:rPr>
                <a:t> </a:t>
              </a:r>
              <a:r>
                <a:rPr lang="fr-FR" sz="2400" dirty="0" err="1" smtClean="0">
                  <a:latin typeface="Arial"/>
                  <a:cs typeface="Arial"/>
                </a:rPr>
                <a:t>mechanotransduction</a:t>
              </a:r>
              <a:endParaRPr lang="fr-FR" sz="2400" dirty="0" smtClean="0">
                <a:solidFill>
                  <a:srgbClr val="FF6600"/>
                </a:solidFill>
                <a:latin typeface="Arial"/>
                <a:cs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66989" y="5652785"/>
              <a:ext cx="471442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err="1" smtClean="0">
                  <a:latin typeface="Arial"/>
                  <a:cs typeface="Arial"/>
                </a:rPr>
                <a:t>Cell</a:t>
              </a:r>
              <a:r>
                <a:rPr lang="fr-FR" sz="2400" b="1" dirty="0" smtClean="0">
                  <a:latin typeface="Arial"/>
                  <a:cs typeface="Arial"/>
                </a:rPr>
                <a:t> </a:t>
              </a:r>
              <a:r>
                <a:rPr lang="fr-FR" sz="2400" b="1" dirty="0" err="1" smtClean="0">
                  <a:latin typeface="Arial"/>
                  <a:cs typeface="Arial"/>
                </a:rPr>
                <a:t>physical</a:t>
              </a:r>
              <a:r>
                <a:rPr lang="fr-FR" sz="2400" b="1" dirty="0" smtClean="0">
                  <a:latin typeface="Arial"/>
                  <a:cs typeface="Arial"/>
                </a:rPr>
                <a:t> </a:t>
              </a:r>
              <a:r>
                <a:rPr lang="fr-FR" sz="2400" b="1" dirty="0" err="1" smtClean="0">
                  <a:latin typeface="Arial"/>
                  <a:cs typeface="Arial"/>
                </a:rPr>
                <a:t>constraint</a:t>
              </a:r>
              <a:r>
                <a:rPr lang="fr-FR" sz="2400" b="1" dirty="0" smtClean="0">
                  <a:latin typeface="Arial"/>
                  <a:cs typeface="Arial"/>
                </a:rPr>
                <a:t> </a:t>
              </a:r>
              <a:r>
                <a:rPr lang="fr-FR" sz="2400" b="1" dirty="0" err="1" smtClean="0">
                  <a:latin typeface="Arial"/>
                  <a:cs typeface="Arial"/>
                </a:rPr>
                <a:t>evaluation</a:t>
              </a:r>
              <a:endParaRPr lang="fr-FR" sz="2400" b="1" dirty="0">
                <a:latin typeface="Arial"/>
                <a:cs typeface="Arial"/>
              </a:endParaRPr>
            </a:p>
          </p:txBody>
        </p:sp>
        <p:grpSp>
          <p:nvGrpSpPr>
            <p:cNvPr id="41" name="Grouper 40"/>
            <p:cNvGrpSpPr/>
            <p:nvPr/>
          </p:nvGrpSpPr>
          <p:grpSpPr>
            <a:xfrm>
              <a:off x="5166933" y="5622531"/>
              <a:ext cx="3886903" cy="479032"/>
              <a:chOff x="5021793" y="5622531"/>
              <a:chExt cx="3886903" cy="47903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2556" y="5624120"/>
                <a:ext cx="336397" cy="475854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4" name="Connecteur droit avec flèche 23"/>
              <p:cNvCxnSpPr/>
              <p:nvPr/>
            </p:nvCxnSpPr>
            <p:spPr>
              <a:xfrm rot="10800000">
                <a:off x="5708953" y="5860458"/>
                <a:ext cx="350763" cy="158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3"/>
              <p:cNvCxnSpPr/>
              <p:nvPr/>
            </p:nvCxnSpPr>
            <p:spPr>
              <a:xfrm rot="10800000" flipH="1">
                <a:off x="5021793" y="5862048"/>
                <a:ext cx="350763" cy="158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6562879" y="5622531"/>
                <a:ext cx="815218" cy="475854"/>
              </a:xfrm>
              <a:prstGeom prst="rect">
                <a:avLst/>
              </a:prstGeom>
              <a:noFill/>
              <a:ln w="5715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6" name="Connecteur droit avec flèche 35"/>
              <p:cNvCxnSpPr/>
              <p:nvPr/>
            </p:nvCxnSpPr>
            <p:spPr>
              <a:xfrm rot="10800000">
                <a:off x="6212116" y="5863638"/>
                <a:ext cx="350763" cy="158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avec flèche 36"/>
              <p:cNvCxnSpPr/>
              <p:nvPr/>
            </p:nvCxnSpPr>
            <p:spPr>
              <a:xfrm rot="10800000" flipH="1">
                <a:off x="7378097" y="5865228"/>
                <a:ext cx="350763" cy="158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Parallélogramme 37"/>
              <p:cNvSpPr/>
              <p:nvPr/>
            </p:nvSpPr>
            <p:spPr>
              <a:xfrm>
                <a:off x="8061960" y="5638309"/>
                <a:ext cx="616923" cy="461665"/>
              </a:xfrm>
              <a:prstGeom prst="parallelogram">
                <a:avLst/>
              </a:prstGeom>
              <a:noFill/>
              <a:ln w="5715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9" name="Connecteur droit avec flèche 38"/>
              <p:cNvCxnSpPr/>
              <p:nvPr/>
            </p:nvCxnSpPr>
            <p:spPr>
              <a:xfrm rot="10800000">
                <a:off x="7820052" y="6099974"/>
                <a:ext cx="350763" cy="158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avec flèche 39"/>
              <p:cNvCxnSpPr/>
              <p:nvPr/>
            </p:nvCxnSpPr>
            <p:spPr>
              <a:xfrm rot="10800000" flipH="1">
                <a:off x="8557933" y="5638309"/>
                <a:ext cx="350763" cy="158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Virtual </a:t>
            </a:r>
            <a:r>
              <a:rPr lang="fr-FR" dirty="0" err="1" smtClean="0"/>
              <a:t>cell</a:t>
            </a:r>
            <a:r>
              <a:rPr lang="fr-FR" dirty="0" smtClean="0"/>
              <a:t> model (2/6)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12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71210" y="1396826"/>
            <a:ext cx="621695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endParaRPr lang="fr-FR" sz="4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deformation</a:t>
            </a:r>
            <a:endParaRPr lang="fr-FR" sz="24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endParaRPr lang="fr-FR" sz="8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motility</a:t>
            </a:r>
            <a:endParaRPr lang="fr-FR" sz="2400" dirty="0" smtClean="0">
              <a:cs typeface="Arial"/>
            </a:endParaRPr>
          </a:p>
          <a:p>
            <a:pPr lvl="1">
              <a:buFont typeface="Wingdings" charset="2"/>
              <a:buChar char="è"/>
            </a:pPr>
            <a:endParaRPr lang="fr-FR" sz="800" dirty="0" smtClean="0">
              <a:cs typeface="Arial"/>
            </a:endParaRPr>
          </a:p>
          <a:p>
            <a:pPr lvl="1">
              <a:buFont typeface="Wingdings" charset="2"/>
              <a:buChar char="è"/>
            </a:pPr>
            <a:r>
              <a:rPr lang="fr-FR" sz="2400" dirty="0" smtClean="0">
                <a:latin typeface="Arial"/>
                <a:cs typeface="Arial"/>
              </a:rPr>
              <a:t> migration </a:t>
            </a:r>
            <a:r>
              <a:rPr lang="fr-FR" sz="2400" dirty="0" err="1" smtClean="0">
                <a:latin typeface="Arial"/>
                <a:cs typeface="Arial"/>
              </a:rPr>
              <a:t>along</a:t>
            </a:r>
            <a:r>
              <a:rPr lang="fr-FR" sz="2400" dirty="0" smtClean="0">
                <a:latin typeface="Arial"/>
                <a:cs typeface="Arial"/>
              </a:rPr>
              <a:t> a </a:t>
            </a:r>
            <a:r>
              <a:rPr lang="fr-FR" sz="2400" dirty="0" err="1" smtClean="0">
                <a:latin typeface="Arial"/>
                <a:cs typeface="Arial"/>
              </a:rPr>
              <a:t>molecular</a:t>
            </a:r>
            <a:r>
              <a:rPr lang="fr-FR" sz="2400" dirty="0" smtClean="0">
                <a:latin typeface="Arial"/>
                <a:cs typeface="Arial"/>
              </a:rPr>
              <a:t> gradient</a:t>
            </a:r>
          </a:p>
          <a:p>
            <a:pPr lvl="1">
              <a:buFont typeface="Wingdings" charset="2"/>
              <a:buChar char="è"/>
            </a:pPr>
            <a:endParaRPr lang="fr-FR" sz="8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molecules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consumption</a:t>
            </a:r>
            <a:r>
              <a:rPr lang="fr-FR" sz="2400" dirty="0" smtClean="0">
                <a:cs typeface="Arial"/>
              </a:rPr>
              <a:t>/production</a:t>
            </a:r>
          </a:p>
          <a:p>
            <a:pPr lvl="1">
              <a:buFont typeface="Wingdings" charset="2"/>
              <a:buChar char="è"/>
            </a:pPr>
            <a:endParaRPr lang="fr-FR" sz="8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differentiation</a:t>
            </a:r>
            <a:endParaRPr lang="fr-FR" sz="24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endParaRPr lang="fr-FR" sz="8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mitosis</a:t>
            </a:r>
            <a:endParaRPr lang="fr-FR" sz="24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endParaRPr lang="fr-FR" sz="8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apoptosis/necrosis</a:t>
            </a:r>
            <a:endParaRPr lang="fr-FR" sz="24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endParaRPr lang="fr-FR" sz="8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 interactions</a:t>
            </a:r>
          </a:p>
          <a:p>
            <a:pPr lvl="1">
              <a:buFont typeface="Wingdings" charset="2"/>
              <a:buChar char="è"/>
            </a:pPr>
            <a:endParaRPr lang="fr-FR" sz="8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mechanotransduction</a:t>
            </a:r>
            <a:endParaRPr lang="fr-FR" sz="24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endParaRPr lang="fr-FR" sz="2400" dirty="0" smtClean="0">
              <a:latin typeface="Arial"/>
              <a:cs typeface="Arial"/>
            </a:endParaRPr>
          </a:p>
        </p:txBody>
      </p:sp>
      <p:pic>
        <p:nvPicPr>
          <p:cNvPr id="5" name="Image 4" descr="prop1_JBR_cellphy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915361" y="1505115"/>
            <a:ext cx="1624391" cy="163448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400254" y="3276084"/>
            <a:ext cx="24280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 </a:t>
            </a:r>
            <a:r>
              <a:rPr lang="fr-FR" dirty="0" err="1" smtClean="0"/>
              <a:t>Example</a:t>
            </a:r>
            <a:r>
              <a:rPr lang="fr-FR" dirty="0" smtClean="0"/>
              <a:t>: 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sorting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3175" y="958068"/>
            <a:ext cx="9165287" cy="1588"/>
          </a:xfrm>
          <a:prstGeom prst="line">
            <a:avLst/>
          </a:prstGeom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837539" y="959656"/>
            <a:ext cx="3468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Arial"/>
                <a:cs typeface="Arial"/>
              </a:rPr>
              <a:t>Virtual </a:t>
            </a:r>
            <a:r>
              <a:rPr lang="fr-FR" sz="2400" b="1" dirty="0" err="1" smtClean="0">
                <a:latin typeface="Arial"/>
                <a:cs typeface="Arial"/>
              </a:rPr>
              <a:t>cells</a:t>
            </a:r>
            <a:r>
              <a:rPr lang="fr-FR" sz="2400" b="1" dirty="0" smtClean="0">
                <a:latin typeface="Arial"/>
                <a:cs typeface="Arial"/>
              </a:rPr>
              <a:t> agents</a:t>
            </a:r>
          </a:p>
          <a:p>
            <a:pPr algn="ctr"/>
            <a:r>
              <a:rPr lang="fr-FR" sz="2400" b="1" dirty="0" err="1" smtClean="0">
                <a:latin typeface="Arial"/>
                <a:cs typeface="Arial"/>
              </a:rPr>
              <a:t>behaviors</a:t>
            </a:r>
            <a:r>
              <a:rPr lang="fr-FR" sz="2400" b="1" dirty="0" smtClean="0">
                <a:latin typeface="Arial"/>
                <a:cs typeface="Arial"/>
              </a:rPr>
              <a:t> and </a:t>
            </a:r>
            <a:r>
              <a:rPr lang="fr-FR" sz="2400" b="1" dirty="0" err="1" smtClean="0">
                <a:latin typeface="Arial"/>
                <a:cs typeface="Arial"/>
              </a:rPr>
              <a:t>abilities</a:t>
            </a:r>
            <a:endParaRPr lang="fr-FR" sz="2400" b="1" dirty="0" smtClean="0">
              <a:latin typeface="Arial"/>
              <a:cs typeface="Arial"/>
            </a:endParaRPr>
          </a:p>
        </p:txBody>
      </p:sp>
      <p:pic>
        <p:nvPicPr>
          <p:cNvPr id="21" name="Image 20" descr="tri_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826" y="3955149"/>
            <a:ext cx="2391053" cy="2463951"/>
          </a:xfrm>
          <a:prstGeom prst="rect">
            <a:avLst/>
          </a:prstGeom>
        </p:spPr>
      </p:pic>
      <p:pic>
        <p:nvPicPr>
          <p:cNvPr id="22" name="Image 21" descr="tri_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479" y="1075604"/>
            <a:ext cx="2462400" cy="24624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270175" y="1063510"/>
            <a:ext cx="283753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       </a:t>
            </a:r>
            <a:r>
              <a:rPr lang="fr-FR" dirty="0" err="1" smtClean="0"/>
              <a:t>Interacting</a:t>
            </a:r>
            <a:r>
              <a:rPr lang="fr-FR" dirty="0" smtClean="0"/>
              <a:t> </a:t>
            </a:r>
            <a:r>
              <a:rPr lang="fr-FR" dirty="0" err="1" smtClean="0"/>
              <a:t>cells</a:t>
            </a:r>
            <a:endParaRPr lang="fr-FR" dirty="0" smtClean="0"/>
          </a:p>
          <a:p>
            <a:endParaRPr lang="fr-FR" sz="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e libre 29"/>
          <p:cNvSpPr/>
          <p:nvPr/>
        </p:nvSpPr>
        <p:spPr>
          <a:xfrm>
            <a:off x="4664556" y="1414163"/>
            <a:ext cx="1742258" cy="307777"/>
          </a:xfrm>
          <a:custGeom>
            <a:avLst/>
            <a:gdLst>
              <a:gd name="connsiteX0" fmla="*/ 0 w 1250417"/>
              <a:gd name="connsiteY0" fmla="*/ 0 h 307777"/>
              <a:gd name="connsiteX1" fmla="*/ 1250417 w 1250417"/>
              <a:gd name="connsiteY1" fmla="*/ 0 h 307777"/>
              <a:gd name="connsiteX2" fmla="*/ 1250417 w 1250417"/>
              <a:gd name="connsiteY2" fmla="*/ 307777 h 307777"/>
              <a:gd name="connsiteX3" fmla="*/ 0 w 1250417"/>
              <a:gd name="connsiteY3" fmla="*/ 307777 h 307777"/>
              <a:gd name="connsiteX4" fmla="*/ 0 w 1250417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417" h="307777">
                <a:moveTo>
                  <a:pt x="0" y="0"/>
                </a:moveTo>
                <a:lnTo>
                  <a:pt x="1250417" y="0"/>
                </a:lnTo>
                <a:lnTo>
                  <a:pt x="1250417" y="307777"/>
                </a:lnTo>
                <a:lnTo>
                  <a:pt x="0" y="3077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Arial"/>
                <a:cs typeface="Arial"/>
              </a:rPr>
              <a:t>Division Axis</a:t>
            </a:r>
            <a:endParaRPr lang="fr-FR" sz="1400" b="1" dirty="0">
              <a:latin typeface="Arial"/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Virtual </a:t>
            </a:r>
            <a:r>
              <a:rPr lang="fr-FR" dirty="0" err="1" smtClean="0"/>
              <a:t>cell</a:t>
            </a:r>
            <a:r>
              <a:rPr lang="fr-FR" dirty="0" smtClean="0"/>
              <a:t> model (3/6)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13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501958" y="1014977"/>
            <a:ext cx="4219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Arial"/>
                <a:cs typeface="Arial"/>
              </a:rPr>
              <a:t>Mitose and </a:t>
            </a:r>
            <a:r>
              <a:rPr lang="fr-FR" sz="2400" b="1" dirty="0" err="1" smtClean="0">
                <a:latin typeface="Arial"/>
                <a:cs typeface="Arial"/>
              </a:rPr>
              <a:t>cell</a:t>
            </a:r>
            <a:r>
              <a:rPr lang="fr-FR" sz="2400" b="1" dirty="0" smtClean="0">
                <a:latin typeface="Arial"/>
                <a:cs typeface="Arial"/>
              </a:rPr>
              <a:t> interactions</a:t>
            </a:r>
          </a:p>
        </p:txBody>
      </p:sp>
      <p:cxnSp>
        <p:nvCxnSpPr>
          <p:cNvPr id="23" name="Connecteur droit 22"/>
          <p:cNvCxnSpPr/>
          <p:nvPr/>
        </p:nvCxnSpPr>
        <p:spPr>
          <a:xfrm>
            <a:off x="0" y="971767"/>
            <a:ext cx="9165287" cy="1588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1450" y="979027"/>
            <a:ext cx="9165287" cy="1588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35424" y="2092485"/>
            <a:ext cx="6216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Mitose</a:t>
            </a:r>
          </a:p>
          <a:p>
            <a:pPr>
              <a:buFont typeface="Wingdings" charset="2"/>
              <a:buChar char="Ø"/>
            </a:pPr>
            <a:endParaRPr lang="fr-FR" sz="4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r>
              <a:rPr lang="fr-FR" sz="2400" dirty="0" smtClean="0">
                <a:latin typeface="Arial"/>
                <a:cs typeface="Arial"/>
              </a:rPr>
              <a:t> 	</a:t>
            </a:r>
            <a:r>
              <a:rPr lang="fr-FR" sz="2400" dirty="0" err="1" smtClean="0">
                <a:latin typeface="Arial"/>
                <a:cs typeface="Arial"/>
              </a:rPr>
              <a:t>orientated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mitosis</a:t>
            </a:r>
            <a:endParaRPr lang="fr-FR" sz="2400" dirty="0" smtClean="0">
              <a:latin typeface="Arial"/>
              <a:cs typeface="Arial"/>
            </a:endParaRPr>
          </a:p>
          <a:p>
            <a:pPr lvl="1"/>
            <a:r>
              <a:rPr lang="fr-FR" sz="2400" dirty="0" smtClean="0">
                <a:latin typeface="Arial"/>
                <a:cs typeface="Arial"/>
              </a:rPr>
              <a:t>	</a:t>
            </a:r>
            <a:r>
              <a:rPr lang="fr-FR" sz="2400" dirty="0" err="1" smtClean="0">
                <a:latin typeface="Arial"/>
                <a:cs typeface="Arial"/>
              </a:rPr>
              <a:t>given</a:t>
            </a:r>
            <a:r>
              <a:rPr lang="fr-FR" sz="2400" dirty="0" smtClean="0">
                <a:latin typeface="Arial"/>
                <a:cs typeface="Arial"/>
              </a:rPr>
              <a:t> an axis</a:t>
            </a:r>
          </a:p>
          <a:p>
            <a:pPr lvl="1"/>
            <a:endParaRPr lang="fr-FR" sz="8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4304" y="3849219"/>
            <a:ext cx="43022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adhesion/repulsion</a:t>
            </a:r>
            <a:endParaRPr lang="fr-FR" sz="24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endParaRPr lang="fr-FR" sz="4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r>
              <a:rPr lang="fr-FR" sz="2400" dirty="0" smtClean="0">
                <a:latin typeface="Arial"/>
                <a:cs typeface="Arial"/>
              </a:rPr>
              <a:t> 	</a:t>
            </a:r>
            <a:r>
              <a:rPr lang="fr-FR" sz="2400" dirty="0" err="1" smtClean="0">
                <a:latin typeface="Arial"/>
                <a:cs typeface="Arial"/>
              </a:rPr>
              <a:t>differential</a:t>
            </a:r>
            <a:r>
              <a:rPr lang="fr-FR" sz="2400" dirty="0" smtClean="0">
                <a:latin typeface="Arial"/>
                <a:cs typeface="Arial"/>
              </a:rPr>
              <a:t> interaction:</a:t>
            </a:r>
          </a:p>
          <a:p>
            <a:pPr lvl="1"/>
            <a:r>
              <a:rPr lang="fr-FR" sz="2400" dirty="0" err="1" smtClean="0">
                <a:latin typeface="Arial"/>
                <a:cs typeface="Arial"/>
              </a:rPr>
              <a:t>simplified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mechanism</a:t>
            </a:r>
            <a:endParaRPr lang="fr-FR" sz="2400" dirty="0" smtClean="0">
              <a:latin typeface="Arial"/>
              <a:cs typeface="Arial"/>
            </a:endParaRPr>
          </a:p>
          <a:p>
            <a:pPr lvl="1"/>
            <a:r>
              <a:rPr lang="fr-FR" sz="2000" dirty="0" smtClean="0">
                <a:latin typeface="Arial"/>
                <a:cs typeface="Arial"/>
              </a:rPr>
              <a:t>(</a:t>
            </a:r>
            <a:r>
              <a:rPr lang="fr-FR" sz="2000" dirty="0" err="1" smtClean="0">
                <a:latin typeface="Arial"/>
                <a:cs typeface="Arial"/>
              </a:rPr>
              <a:t>selected</a:t>
            </a: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dirty="0" err="1" smtClean="0">
                <a:latin typeface="Arial"/>
                <a:cs typeface="Arial"/>
              </a:rPr>
              <a:t>nodes</a:t>
            </a: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dirty="0" err="1" smtClean="0">
                <a:latin typeface="Arial"/>
                <a:cs typeface="Arial"/>
              </a:rPr>
              <a:t>bind</a:t>
            </a: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dirty="0" err="1" smtClean="0">
                <a:latin typeface="Arial"/>
                <a:cs typeface="Arial"/>
              </a:rPr>
              <a:t>with</a:t>
            </a:r>
            <a:r>
              <a:rPr lang="fr-FR" sz="2000" dirty="0" smtClean="0">
                <a:latin typeface="Arial"/>
                <a:cs typeface="Arial"/>
              </a:rPr>
              <a:t> the</a:t>
            </a:r>
          </a:p>
          <a:p>
            <a:pPr lvl="1"/>
            <a:r>
              <a:rPr lang="fr-FR" sz="2000" dirty="0" smtClean="0">
                <a:latin typeface="Arial"/>
                <a:cs typeface="Arial"/>
              </a:rPr>
              <a:t>center of the </a:t>
            </a:r>
            <a:r>
              <a:rPr lang="fr-FR" sz="2000" dirty="0" err="1" smtClean="0">
                <a:latin typeface="Arial"/>
                <a:cs typeface="Arial"/>
              </a:rPr>
              <a:t>neighbouring</a:t>
            </a: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dirty="0" err="1" smtClean="0">
                <a:latin typeface="Arial"/>
                <a:cs typeface="Arial"/>
              </a:rPr>
              <a:t>cell</a:t>
            </a:r>
            <a:r>
              <a:rPr lang="fr-FR" sz="2000" dirty="0" smtClean="0">
                <a:latin typeface="Arial"/>
                <a:cs typeface="Arial"/>
              </a:rPr>
              <a:t>)</a:t>
            </a:r>
          </a:p>
          <a:p>
            <a:pPr lvl="1">
              <a:buFont typeface="Wingdings" charset="2"/>
              <a:buChar char="è"/>
            </a:pPr>
            <a:endParaRPr lang="fr-FR" sz="2400" dirty="0" smtClean="0">
              <a:latin typeface="Arial"/>
              <a:cs typeface="Arial"/>
            </a:endParaRPr>
          </a:p>
        </p:txBody>
      </p:sp>
      <p:pic>
        <p:nvPicPr>
          <p:cNvPr id="15" name="Image 14" descr="Fig1b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312155" y="3970169"/>
            <a:ext cx="2140221" cy="20857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8366" y="1689075"/>
            <a:ext cx="2124335" cy="235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 descr="vlcsnap-2015-06-24-17h55m13s23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324" y="1841506"/>
            <a:ext cx="2195608" cy="1932135"/>
          </a:xfrm>
          <a:prstGeom prst="rect">
            <a:avLst/>
          </a:prstGeom>
        </p:spPr>
      </p:pic>
      <p:pic>
        <p:nvPicPr>
          <p:cNvPr id="18" name="Image 17" descr="vlcsnap-2015-06-24-17h56m42s13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6577" y="3878500"/>
            <a:ext cx="2187029" cy="2308531"/>
          </a:xfrm>
          <a:prstGeom prst="rect">
            <a:avLst/>
          </a:prstGeom>
        </p:spPr>
      </p:pic>
      <p:sp>
        <p:nvSpPr>
          <p:cNvPr id="16" name="Forme libre 15"/>
          <p:cNvSpPr/>
          <p:nvPr/>
        </p:nvSpPr>
        <p:spPr>
          <a:xfrm>
            <a:off x="6947999" y="3463438"/>
            <a:ext cx="1742258" cy="307777"/>
          </a:xfrm>
          <a:custGeom>
            <a:avLst/>
            <a:gdLst>
              <a:gd name="connsiteX0" fmla="*/ 0 w 1250417"/>
              <a:gd name="connsiteY0" fmla="*/ 0 h 307777"/>
              <a:gd name="connsiteX1" fmla="*/ 1250417 w 1250417"/>
              <a:gd name="connsiteY1" fmla="*/ 0 h 307777"/>
              <a:gd name="connsiteX2" fmla="*/ 1250417 w 1250417"/>
              <a:gd name="connsiteY2" fmla="*/ 307777 h 307777"/>
              <a:gd name="connsiteX3" fmla="*/ 0 w 1250417"/>
              <a:gd name="connsiteY3" fmla="*/ 307777 h 307777"/>
              <a:gd name="connsiteX4" fmla="*/ 0 w 1250417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417" h="307777">
                <a:moveTo>
                  <a:pt x="0" y="0"/>
                </a:moveTo>
                <a:lnTo>
                  <a:pt x="1250417" y="0"/>
                </a:lnTo>
                <a:lnTo>
                  <a:pt x="1250417" y="307777"/>
                </a:lnTo>
                <a:lnTo>
                  <a:pt x="0" y="3077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Arial"/>
                <a:cs typeface="Arial"/>
              </a:rPr>
              <a:t>division.mp4</a:t>
            </a:r>
            <a:endParaRPr lang="fr-FR" sz="1400" b="1" dirty="0">
              <a:latin typeface="Arial"/>
              <a:cs typeface="Arial"/>
            </a:endParaRPr>
          </a:p>
        </p:txBody>
      </p:sp>
      <p:sp>
        <p:nvSpPr>
          <p:cNvPr id="19" name="Forme libre 18"/>
          <p:cNvSpPr/>
          <p:nvPr/>
        </p:nvSpPr>
        <p:spPr>
          <a:xfrm>
            <a:off x="6968962" y="5834815"/>
            <a:ext cx="1742258" cy="307777"/>
          </a:xfrm>
          <a:custGeom>
            <a:avLst/>
            <a:gdLst>
              <a:gd name="connsiteX0" fmla="*/ 0 w 1250417"/>
              <a:gd name="connsiteY0" fmla="*/ 0 h 307777"/>
              <a:gd name="connsiteX1" fmla="*/ 1250417 w 1250417"/>
              <a:gd name="connsiteY1" fmla="*/ 0 h 307777"/>
              <a:gd name="connsiteX2" fmla="*/ 1250417 w 1250417"/>
              <a:gd name="connsiteY2" fmla="*/ 307777 h 307777"/>
              <a:gd name="connsiteX3" fmla="*/ 0 w 1250417"/>
              <a:gd name="connsiteY3" fmla="*/ 307777 h 307777"/>
              <a:gd name="connsiteX4" fmla="*/ 0 w 1250417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417" h="307777">
                <a:moveTo>
                  <a:pt x="0" y="0"/>
                </a:moveTo>
                <a:lnTo>
                  <a:pt x="1250417" y="0"/>
                </a:lnTo>
                <a:lnTo>
                  <a:pt x="1250417" y="307777"/>
                </a:lnTo>
                <a:lnTo>
                  <a:pt x="0" y="3077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Arial"/>
                <a:cs typeface="Arial"/>
              </a:rPr>
              <a:t>aggregation.mp4</a:t>
            </a:r>
            <a:endParaRPr lang="fr-FR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809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Virtual </a:t>
            </a:r>
            <a:r>
              <a:rPr lang="fr-FR" dirty="0" err="1" smtClean="0"/>
              <a:t>cell</a:t>
            </a:r>
            <a:r>
              <a:rPr lang="fr-FR" dirty="0" smtClean="0"/>
              <a:t> model (4/6)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14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0" y="971767"/>
            <a:ext cx="9165287" cy="1588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1450" y="979027"/>
            <a:ext cx="9165287" cy="1588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35424" y="2346480"/>
            <a:ext cx="6216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Surface compression/stretching</a:t>
            </a:r>
          </a:p>
          <a:p>
            <a:pPr>
              <a:buFont typeface="Wingdings" charset="2"/>
              <a:buChar char="Ø"/>
            </a:pPr>
            <a:endParaRPr lang="fr-FR" sz="4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r>
              <a:rPr lang="fr-FR" sz="2400" dirty="0" smtClean="0">
                <a:latin typeface="Arial"/>
                <a:cs typeface="Arial"/>
              </a:rPr>
              <a:t> 	</a:t>
            </a:r>
            <a:r>
              <a:rPr lang="fr-FR" sz="2400" dirty="0" err="1" smtClean="0">
                <a:latin typeface="Arial"/>
                <a:cs typeface="Arial"/>
              </a:rPr>
              <a:t>sum</a:t>
            </a:r>
            <a:r>
              <a:rPr lang="fr-FR" sz="2400" dirty="0" smtClean="0">
                <a:latin typeface="Arial"/>
                <a:cs typeface="Arial"/>
              </a:rPr>
              <a:t> of the area triangles</a:t>
            </a:r>
          </a:p>
          <a:p>
            <a:pPr lvl="1"/>
            <a:r>
              <a:rPr lang="fr-FR" sz="2400" dirty="0" smtClean="0">
                <a:latin typeface="Arial"/>
                <a:cs typeface="Arial"/>
              </a:rPr>
              <a:t>     </a:t>
            </a:r>
            <a:r>
              <a:rPr lang="fr-FR" sz="2400" dirty="0" err="1" smtClean="0">
                <a:latin typeface="Arial"/>
                <a:cs typeface="Arial"/>
              </a:rPr>
              <a:t>composing</a:t>
            </a:r>
            <a:r>
              <a:rPr lang="fr-FR" sz="2400" dirty="0" smtClean="0">
                <a:latin typeface="Arial"/>
                <a:cs typeface="Arial"/>
              </a:rPr>
              <a:t> the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endParaRPr lang="fr-FR" sz="2400" dirty="0" smtClean="0">
              <a:latin typeface="Arial"/>
              <a:cs typeface="Arial"/>
            </a:endParaRPr>
          </a:p>
          <a:p>
            <a:pPr lvl="1"/>
            <a:endParaRPr lang="fr-FR" sz="8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4304" y="4369304"/>
            <a:ext cx="43022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Shearing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constraints</a:t>
            </a:r>
            <a:r>
              <a:rPr lang="fr-FR" sz="2400" dirty="0" smtClean="0">
                <a:latin typeface="Arial"/>
                <a:cs typeface="Arial"/>
              </a:rPr>
              <a:t> </a:t>
            </a:r>
          </a:p>
          <a:p>
            <a:pPr>
              <a:buFont typeface="Wingdings" charset="2"/>
              <a:buChar char="Ø"/>
            </a:pPr>
            <a:endParaRPr lang="fr-FR" sz="4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r>
              <a:rPr lang="fr-FR" sz="2400" dirty="0" smtClean="0">
                <a:latin typeface="Arial"/>
                <a:cs typeface="Arial"/>
              </a:rPr>
              <a:t> computation of the couple </a:t>
            </a:r>
            <a:r>
              <a:rPr lang="fr-FR" sz="2400" dirty="0" err="1" smtClean="0">
                <a:latin typeface="Arial"/>
                <a:cs typeface="Arial"/>
              </a:rPr>
              <a:t>cells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ungerdo</a:t>
            </a:r>
            <a:endParaRPr lang="fr-FR" sz="24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7683" y="1014977"/>
            <a:ext cx="5211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latin typeface="Arial"/>
                <a:cs typeface="Arial"/>
              </a:rPr>
              <a:t>Mechanical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constraints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evaluation</a:t>
            </a:r>
            <a:endParaRPr lang="fr-FR" sz="2400" b="1" dirty="0" smtClean="0">
              <a:latin typeface="Arial"/>
              <a:cs typeface="Arial"/>
            </a:endParaRPr>
          </a:p>
          <a:p>
            <a:pPr algn="ctr"/>
            <a:r>
              <a:rPr lang="fr-FR" sz="2400" b="1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400" b="1" dirty="0" smtClean="0">
                <a:latin typeface="Wingdings"/>
                <a:ea typeface="Wingdings"/>
                <a:cs typeface="Wingdings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Mechanotransduction</a:t>
            </a:r>
            <a:r>
              <a:rPr lang="fr-FR" sz="2400" b="1" dirty="0" smtClean="0">
                <a:latin typeface="Wingdings"/>
                <a:ea typeface="Wingdings"/>
                <a:cs typeface="Wingdings"/>
              </a:rPr>
              <a:t> </a:t>
            </a:r>
            <a:r>
              <a:rPr lang="fr-FR" sz="2400" b="1" dirty="0" err="1" smtClean="0">
                <a:latin typeface="Wingdings"/>
                <a:ea typeface="Wingdings"/>
                <a:cs typeface="Wingdings"/>
              </a:rPr>
              <a:t></a:t>
            </a:r>
            <a:endParaRPr lang="fr-FR" sz="2400" b="1" dirty="0" smtClean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2916" y="1845975"/>
            <a:ext cx="2165107" cy="225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1765" y="4059327"/>
            <a:ext cx="2276258" cy="223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15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79139" y="1088930"/>
            <a:ext cx="2037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latin typeface="Arial"/>
                <a:cs typeface="Arial"/>
              </a:rPr>
              <a:t>Hypothesis</a:t>
            </a:r>
            <a:r>
              <a:rPr lang="fr-FR" sz="2400" b="1" dirty="0" smtClean="0">
                <a:latin typeface="Arial"/>
                <a:cs typeface="Arial"/>
              </a:rPr>
              <a:t>:</a:t>
            </a:r>
            <a:endParaRPr lang="fr-FR" sz="2400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16667" y="1097740"/>
            <a:ext cx="5852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Arial"/>
                <a:cs typeface="Arial"/>
              </a:rPr>
              <a:t>The </a:t>
            </a:r>
            <a:r>
              <a:rPr lang="fr-FR" sz="2400" b="1" dirty="0" smtClean="0">
                <a:latin typeface="Arial"/>
                <a:cs typeface="Arial"/>
              </a:rPr>
              <a:t>compression/stretching </a:t>
            </a:r>
            <a:r>
              <a:rPr lang="fr-FR" sz="2400" dirty="0" err="1" smtClean="0">
                <a:latin typeface="Arial"/>
                <a:cs typeface="Arial"/>
              </a:rPr>
              <a:t>constraints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cells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undergo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can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induce</a:t>
            </a:r>
            <a:r>
              <a:rPr lang="fr-FR" sz="2400" dirty="0" smtClean="0">
                <a:latin typeface="Arial"/>
                <a:cs typeface="Arial"/>
              </a:rPr>
              <a:t> a </a:t>
            </a:r>
            <a:r>
              <a:rPr lang="fr-FR" sz="2400" dirty="0" err="1" smtClean="0">
                <a:latin typeface="Arial"/>
                <a:cs typeface="Arial"/>
              </a:rPr>
              <a:t>differentiation</a:t>
            </a:r>
            <a:r>
              <a:rPr lang="fr-FR" sz="2400" dirty="0" smtClean="0">
                <a:latin typeface="Arial"/>
                <a:cs typeface="Arial"/>
              </a:rPr>
              <a:t>     </a:t>
            </a:r>
            <a:endParaRPr lang="fr-FR" sz="2400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164" y="1992826"/>
            <a:ext cx="8889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latin typeface="Arial"/>
                <a:cs typeface="Arial"/>
              </a:rPr>
              <a:t>We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represent</a:t>
            </a:r>
            <a:r>
              <a:rPr lang="fr-FR" sz="2400" dirty="0" smtClean="0">
                <a:latin typeface="Arial"/>
                <a:cs typeface="Arial"/>
              </a:rPr>
              <a:t> a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differentiation</a:t>
            </a:r>
            <a:r>
              <a:rPr lang="fr-FR" sz="2400" dirty="0" smtClean="0">
                <a:latin typeface="Arial"/>
                <a:cs typeface="Arial"/>
              </a:rPr>
              <a:t> by a change in the </a:t>
            </a:r>
            <a:r>
              <a:rPr lang="fr-FR" sz="2400" dirty="0" err="1" smtClean="0">
                <a:latin typeface="Arial"/>
                <a:cs typeface="Arial"/>
              </a:rPr>
              <a:t>cell’s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color</a:t>
            </a:r>
            <a:endParaRPr lang="fr-FR" sz="2400" dirty="0">
              <a:latin typeface="Arial"/>
              <a:cs typeface="Arial"/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Virtual </a:t>
            </a:r>
            <a:r>
              <a:rPr lang="fr-FR" dirty="0" err="1" smtClean="0"/>
              <a:t>cell</a:t>
            </a:r>
            <a:r>
              <a:rPr lang="fr-FR" dirty="0" smtClean="0"/>
              <a:t> model (5/6)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5156604" y="7595445"/>
            <a:ext cx="31073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latin typeface="Arial"/>
                <a:cs typeface="Arial"/>
              </a:rPr>
              <a:t>compression.mp4</a:t>
            </a:r>
            <a:endParaRPr lang="fr-FR" sz="1400" dirty="0"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721" y="2502758"/>
            <a:ext cx="4420135" cy="37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vlcsnap-2015-06-24-17h58m36s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583" y="2630194"/>
            <a:ext cx="3421614" cy="3541371"/>
          </a:xfrm>
          <a:prstGeom prst="rect">
            <a:avLst/>
          </a:prstGeom>
        </p:spPr>
      </p:pic>
      <p:sp>
        <p:nvSpPr>
          <p:cNvPr id="15" name="Forme libre 14"/>
          <p:cNvSpPr/>
          <p:nvPr/>
        </p:nvSpPr>
        <p:spPr>
          <a:xfrm>
            <a:off x="6246261" y="5875439"/>
            <a:ext cx="1742258" cy="307777"/>
          </a:xfrm>
          <a:custGeom>
            <a:avLst/>
            <a:gdLst>
              <a:gd name="connsiteX0" fmla="*/ 0 w 1250417"/>
              <a:gd name="connsiteY0" fmla="*/ 0 h 307777"/>
              <a:gd name="connsiteX1" fmla="*/ 1250417 w 1250417"/>
              <a:gd name="connsiteY1" fmla="*/ 0 h 307777"/>
              <a:gd name="connsiteX2" fmla="*/ 1250417 w 1250417"/>
              <a:gd name="connsiteY2" fmla="*/ 307777 h 307777"/>
              <a:gd name="connsiteX3" fmla="*/ 0 w 1250417"/>
              <a:gd name="connsiteY3" fmla="*/ 307777 h 307777"/>
              <a:gd name="connsiteX4" fmla="*/ 0 w 1250417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417" h="307777">
                <a:moveTo>
                  <a:pt x="0" y="0"/>
                </a:moveTo>
                <a:lnTo>
                  <a:pt x="1250417" y="0"/>
                </a:lnTo>
                <a:lnTo>
                  <a:pt x="1250417" y="307777"/>
                </a:lnTo>
                <a:lnTo>
                  <a:pt x="0" y="3077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Arial"/>
                <a:cs typeface="Arial"/>
              </a:rPr>
              <a:t>compression.mp4</a:t>
            </a:r>
            <a:endParaRPr lang="fr-FR" sz="14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16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79139" y="1088930"/>
            <a:ext cx="2037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latin typeface="Arial"/>
                <a:cs typeface="Arial"/>
              </a:rPr>
              <a:t>Hypothesis</a:t>
            </a:r>
            <a:r>
              <a:rPr lang="fr-FR" sz="2400" b="1" dirty="0" smtClean="0">
                <a:latin typeface="Arial"/>
                <a:cs typeface="Arial"/>
              </a:rPr>
              <a:t>:</a:t>
            </a:r>
            <a:endParaRPr lang="fr-FR" sz="2400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16667" y="1097740"/>
            <a:ext cx="5852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Arial"/>
                <a:cs typeface="Arial"/>
              </a:rPr>
              <a:t>The </a:t>
            </a:r>
            <a:r>
              <a:rPr lang="fr-FR" sz="2400" b="1" dirty="0" err="1" smtClean="0">
                <a:latin typeface="Arial"/>
                <a:cs typeface="Arial"/>
              </a:rPr>
              <a:t>shearing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constraints</a:t>
            </a:r>
            <a:endParaRPr lang="fr-FR" sz="2400" dirty="0" smtClean="0">
              <a:latin typeface="Arial"/>
              <a:cs typeface="Arial"/>
            </a:endParaRPr>
          </a:p>
          <a:p>
            <a:pPr algn="ctr"/>
            <a:r>
              <a:rPr lang="fr-FR" sz="2400" dirty="0" err="1" smtClean="0">
                <a:latin typeface="Arial"/>
                <a:cs typeface="Arial"/>
              </a:rPr>
              <a:t>cells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undergo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can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induce</a:t>
            </a:r>
            <a:r>
              <a:rPr lang="fr-FR" sz="2400" dirty="0" smtClean="0">
                <a:latin typeface="Arial"/>
                <a:cs typeface="Arial"/>
              </a:rPr>
              <a:t> a </a:t>
            </a:r>
            <a:r>
              <a:rPr lang="fr-FR" sz="2400" dirty="0" err="1" smtClean="0">
                <a:latin typeface="Arial"/>
                <a:cs typeface="Arial"/>
              </a:rPr>
              <a:t>differentiation</a:t>
            </a:r>
            <a:r>
              <a:rPr lang="fr-FR" sz="2400" dirty="0" smtClean="0">
                <a:latin typeface="Arial"/>
                <a:cs typeface="Arial"/>
              </a:rPr>
              <a:t>     </a:t>
            </a:r>
            <a:endParaRPr lang="fr-FR" sz="2400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689" y="1992826"/>
            <a:ext cx="8889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latin typeface="Arial"/>
                <a:cs typeface="Arial"/>
              </a:rPr>
              <a:t>We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represent</a:t>
            </a:r>
            <a:r>
              <a:rPr lang="fr-FR" sz="2400" dirty="0" smtClean="0">
                <a:latin typeface="Arial"/>
                <a:cs typeface="Arial"/>
              </a:rPr>
              <a:t> a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differentiation</a:t>
            </a:r>
            <a:r>
              <a:rPr lang="fr-FR" sz="2400" dirty="0" smtClean="0">
                <a:latin typeface="Arial"/>
                <a:cs typeface="Arial"/>
              </a:rPr>
              <a:t> by a change in the </a:t>
            </a:r>
            <a:r>
              <a:rPr lang="fr-FR" sz="2400" dirty="0" err="1" smtClean="0">
                <a:latin typeface="Arial"/>
                <a:cs typeface="Arial"/>
              </a:rPr>
              <a:t>cell’s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color</a:t>
            </a:r>
            <a:endParaRPr lang="fr-FR" sz="2400" dirty="0">
              <a:latin typeface="Arial"/>
              <a:cs typeface="Arial"/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Virtual </a:t>
            </a:r>
            <a:r>
              <a:rPr lang="fr-FR" dirty="0" err="1" smtClean="0"/>
              <a:t>cell</a:t>
            </a:r>
            <a:r>
              <a:rPr lang="fr-FR" dirty="0" smtClean="0"/>
              <a:t> model (6/6)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986" y="2528676"/>
            <a:ext cx="4579610" cy="382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vlcsnap-2015-06-24-18h00m39s15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691" y="2610232"/>
            <a:ext cx="3187061" cy="3272049"/>
          </a:xfrm>
          <a:prstGeom prst="rect">
            <a:avLst/>
          </a:prstGeom>
        </p:spPr>
      </p:pic>
      <p:sp>
        <p:nvSpPr>
          <p:cNvPr id="12" name="Forme libre 11"/>
          <p:cNvSpPr/>
          <p:nvPr/>
        </p:nvSpPr>
        <p:spPr>
          <a:xfrm>
            <a:off x="6075092" y="5595815"/>
            <a:ext cx="1742258" cy="307777"/>
          </a:xfrm>
          <a:custGeom>
            <a:avLst/>
            <a:gdLst>
              <a:gd name="connsiteX0" fmla="*/ 0 w 1250417"/>
              <a:gd name="connsiteY0" fmla="*/ 0 h 307777"/>
              <a:gd name="connsiteX1" fmla="*/ 1250417 w 1250417"/>
              <a:gd name="connsiteY1" fmla="*/ 0 h 307777"/>
              <a:gd name="connsiteX2" fmla="*/ 1250417 w 1250417"/>
              <a:gd name="connsiteY2" fmla="*/ 307777 h 307777"/>
              <a:gd name="connsiteX3" fmla="*/ 0 w 1250417"/>
              <a:gd name="connsiteY3" fmla="*/ 307777 h 307777"/>
              <a:gd name="connsiteX4" fmla="*/ 0 w 1250417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417" h="307777">
                <a:moveTo>
                  <a:pt x="0" y="0"/>
                </a:moveTo>
                <a:lnTo>
                  <a:pt x="1250417" y="0"/>
                </a:lnTo>
                <a:lnTo>
                  <a:pt x="1250417" y="307777"/>
                </a:lnTo>
                <a:lnTo>
                  <a:pt x="0" y="3077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Arial"/>
                <a:cs typeface="Arial"/>
              </a:rPr>
              <a:t>shear.mp4</a:t>
            </a:r>
            <a:endParaRPr lang="fr-FR" sz="14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17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pic>
        <p:nvPicPr>
          <p:cNvPr id="14" name="Image 13" descr="vlcsnap-2015-05-02-19h31m58s101.png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44" y="2540000"/>
            <a:ext cx="3463200" cy="3463200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Virtual </a:t>
            </a:r>
            <a:r>
              <a:rPr lang="fr-FR" dirty="0" err="1" smtClean="0"/>
              <a:t>chemistry</a:t>
            </a:r>
            <a:r>
              <a:rPr lang="fr-FR" dirty="0" smtClean="0"/>
              <a:t> model (1/2)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409" y="2540000"/>
            <a:ext cx="53255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Set of </a:t>
            </a:r>
            <a:r>
              <a:rPr lang="fr-FR" sz="2400" dirty="0" err="1" smtClean="0">
                <a:latin typeface="Arial"/>
                <a:cs typeface="Arial"/>
              </a:rPr>
              <a:t>molecules</a:t>
            </a:r>
            <a:r>
              <a:rPr lang="fr-FR" sz="2400" dirty="0" smtClean="0">
                <a:latin typeface="Arial"/>
                <a:cs typeface="Arial"/>
              </a:rPr>
              <a:t>.	Ex: {A, B,C}</a:t>
            </a: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Set of </a:t>
            </a:r>
            <a:r>
              <a:rPr lang="fr-FR" sz="2400" dirty="0" err="1" smtClean="0">
                <a:latin typeface="Arial"/>
                <a:cs typeface="Arial"/>
              </a:rPr>
              <a:t>reactions</a:t>
            </a:r>
            <a:r>
              <a:rPr lang="fr-FR" sz="2400" dirty="0" smtClean="0">
                <a:latin typeface="Arial"/>
                <a:cs typeface="Arial"/>
              </a:rPr>
              <a:t>.	Ex: {2A + B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400" dirty="0" smtClean="0">
                <a:latin typeface="Arial"/>
                <a:cs typeface="Arial"/>
              </a:rPr>
              <a:t> C}</a:t>
            </a: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Set of 2D </a:t>
            </a:r>
            <a:r>
              <a:rPr lang="fr-FR" sz="2400" dirty="0" err="1" smtClean="0">
                <a:latin typeface="Arial"/>
                <a:cs typeface="Arial"/>
              </a:rPr>
              <a:t>discrete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layers</a:t>
            </a:r>
            <a:r>
              <a:rPr lang="fr-FR" sz="2400" dirty="0" smtClean="0">
                <a:latin typeface="Arial"/>
                <a:cs typeface="Arial"/>
              </a:rPr>
              <a:t>.</a:t>
            </a:r>
          </a:p>
          <a:p>
            <a:r>
              <a:rPr lang="fr-FR" sz="2400" dirty="0" smtClean="0">
                <a:latin typeface="Arial"/>
                <a:cs typeface="Arial"/>
              </a:rPr>
              <a:t>    One </a:t>
            </a:r>
            <a:r>
              <a:rPr lang="fr-FR" sz="2400" dirty="0" err="1" smtClean="0">
                <a:latin typeface="Arial"/>
                <a:cs typeface="Arial"/>
              </a:rPr>
              <a:t>grid</a:t>
            </a:r>
            <a:r>
              <a:rPr lang="fr-FR" sz="2400" dirty="0" smtClean="0">
                <a:latin typeface="Arial"/>
                <a:cs typeface="Arial"/>
              </a:rPr>
              <a:t> layer per </a:t>
            </a:r>
            <a:r>
              <a:rPr lang="fr-FR" sz="2400" dirty="0" err="1" smtClean="0">
                <a:latin typeface="Arial"/>
                <a:cs typeface="Arial"/>
              </a:rPr>
              <a:t>molecule</a:t>
            </a:r>
            <a:r>
              <a:rPr lang="fr-FR" sz="2400" dirty="0" smtClean="0">
                <a:latin typeface="Arial"/>
                <a:cs typeface="Arial"/>
              </a:rPr>
              <a:t> type</a:t>
            </a: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Equations </a:t>
            </a:r>
            <a:r>
              <a:rPr lang="fr-FR" sz="2400" dirty="0" err="1" smtClean="0">
                <a:latin typeface="Arial"/>
                <a:cs typeface="Arial"/>
              </a:rPr>
              <a:t>solved</a:t>
            </a:r>
            <a:r>
              <a:rPr lang="fr-FR" sz="2400" dirty="0" smtClean="0">
                <a:latin typeface="Arial"/>
                <a:cs typeface="Arial"/>
              </a:rPr>
              <a:t> in 2 </a:t>
            </a:r>
            <a:r>
              <a:rPr lang="fr-FR" sz="2400" dirty="0" err="1" smtClean="0">
                <a:latin typeface="Arial"/>
                <a:cs typeface="Arial"/>
              </a:rPr>
              <a:t>steps</a:t>
            </a:r>
            <a:r>
              <a:rPr lang="fr-FR" sz="2400" dirty="0" smtClean="0">
                <a:latin typeface="Arial"/>
                <a:cs typeface="Arial"/>
              </a:rPr>
              <a:t>:</a:t>
            </a:r>
          </a:p>
          <a:p>
            <a:r>
              <a:rPr lang="fr-FR" sz="2400" dirty="0" smtClean="0">
                <a:latin typeface="Arial"/>
                <a:cs typeface="Arial"/>
              </a:rPr>
              <a:t>    1) diffusion</a:t>
            </a:r>
          </a:p>
          <a:p>
            <a:r>
              <a:rPr lang="fr-FR" sz="2400" dirty="0" smtClean="0">
                <a:latin typeface="Arial"/>
                <a:cs typeface="Arial"/>
              </a:rPr>
              <a:t>    2) </a:t>
            </a:r>
            <a:r>
              <a:rPr lang="fr-FR" sz="2400" dirty="0" err="1" smtClean="0">
                <a:latin typeface="Arial"/>
                <a:cs typeface="Arial"/>
              </a:rPr>
              <a:t>reaction</a:t>
            </a:r>
            <a:endParaRPr lang="fr-FR" sz="800" dirty="0" smtClean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20396" y="1076478"/>
            <a:ext cx="549676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latin typeface="Arial"/>
                <a:cs typeface="Arial"/>
              </a:rPr>
              <a:t>Discrete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smtClean="0">
                <a:latin typeface="Arial"/>
                <a:cs typeface="Arial"/>
              </a:rPr>
              <a:t>molecular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level</a:t>
            </a:r>
            <a:endParaRPr lang="fr-FR" sz="2400" b="1" dirty="0" smtClean="0">
              <a:latin typeface="Arial"/>
              <a:cs typeface="Arial"/>
            </a:endParaRPr>
          </a:p>
          <a:p>
            <a:pPr algn="ctr"/>
            <a:r>
              <a:rPr lang="fr-FR" sz="2400" b="1" dirty="0" err="1" smtClean="0">
                <a:latin typeface="Arial"/>
                <a:cs typeface="Arial"/>
              </a:rPr>
              <a:t>modelized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with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fr-FR" sz="2400" b="1" dirty="0" smtClean="0">
                <a:latin typeface="Arial"/>
                <a:cs typeface="Arial"/>
              </a:rPr>
              <a:t>diffusion/</a:t>
            </a:r>
            <a:r>
              <a:rPr lang="fr-FR" sz="2400" b="1" dirty="0" err="1" smtClean="0">
                <a:latin typeface="Arial"/>
                <a:cs typeface="Arial"/>
              </a:rPr>
              <a:t>reaction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equations</a:t>
            </a:r>
            <a:endParaRPr lang="fr-FR" sz="2400" b="1" dirty="0">
              <a:latin typeface="Arial"/>
              <a:cs typeface="Arial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691114" y="1274933"/>
            <a:ext cx="3848638" cy="830997"/>
            <a:chOff x="685800" y="1907475"/>
            <a:chExt cx="3848638" cy="830997"/>
          </a:xfrm>
        </p:grpSpPr>
        <p:grpSp>
          <p:nvGrpSpPr>
            <p:cNvPr id="13" name="Grouper 12"/>
            <p:cNvGrpSpPr/>
            <p:nvPr/>
          </p:nvGrpSpPr>
          <p:grpSpPr>
            <a:xfrm>
              <a:off x="685800" y="1907475"/>
              <a:ext cx="1215052" cy="830997"/>
              <a:chOff x="1294191" y="1941379"/>
              <a:chExt cx="1215052" cy="83099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294191" y="1941379"/>
                <a:ext cx="121505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dirty="0" err="1" smtClean="0">
                    <a:latin typeface="Arial"/>
                    <a:cs typeface="Arial"/>
                  </a:rPr>
                  <a:t>δ</a:t>
                </a:r>
                <a:r>
                  <a:rPr lang="fr-FR" sz="2400" baseline="-25000" dirty="0" err="1" smtClean="0">
                    <a:latin typeface="Arial"/>
                    <a:cs typeface="Arial"/>
                  </a:rPr>
                  <a:t>i</a:t>
                </a:r>
                <a:r>
                  <a:rPr lang="fr-FR" sz="2400" dirty="0" err="1" smtClean="0">
                    <a:latin typeface="Arial"/>
                    <a:cs typeface="Arial"/>
                  </a:rPr>
                  <a:t>(x,t</a:t>
                </a:r>
                <a:r>
                  <a:rPr lang="fr-FR" sz="2400" dirty="0" smtClean="0">
                    <a:latin typeface="Arial"/>
                    <a:cs typeface="Arial"/>
                  </a:rPr>
                  <a:t>)</a:t>
                </a:r>
              </a:p>
              <a:p>
                <a:pPr algn="ctr"/>
                <a:r>
                  <a:rPr lang="fr-FR" sz="2400" dirty="0" err="1" smtClean="0">
                    <a:latin typeface="Arial"/>
                    <a:cs typeface="Arial"/>
                  </a:rPr>
                  <a:t>δt</a:t>
                </a:r>
                <a:endParaRPr lang="fr-FR" sz="2400" dirty="0">
                  <a:latin typeface="Arial"/>
                  <a:cs typeface="Arial"/>
                </a:endParaRPr>
              </a:p>
            </p:txBody>
          </p:sp>
          <p:cxnSp>
            <p:nvCxnSpPr>
              <p:cNvPr id="12" name="Connecteur droit 11"/>
              <p:cNvCxnSpPr/>
              <p:nvPr/>
            </p:nvCxnSpPr>
            <p:spPr>
              <a:xfrm>
                <a:off x="1596571" y="2394857"/>
                <a:ext cx="52009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1438510" y="2105930"/>
              <a:ext cx="7749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 smtClean="0">
                  <a:latin typeface="Arial"/>
                  <a:cs typeface="Arial"/>
                </a:rPr>
                <a:t>=</a:t>
              </a:r>
              <a:endParaRPr lang="fr-FR" sz="2400" dirty="0"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16187" y="2040520"/>
              <a:ext cx="27182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 smtClean="0">
                  <a:latin typeface="Arial"/>
                  <a:cs typeface="Arial"/>
                </a:rPr>
                <a:t>D</a:t>
              </a:r>
              <a:r>
                <a:rPr lang="fr-FR" sz="2400" baseline="-25000" dirty="0" smtClean="0">
                  <a:latin typeface="Arial"/>
                  <a:cs typeface="Arial"/>
                </a:rPr>
                <a:t>i</a:t>
              </a:r>
              <a:r>
                <a:rPr lang="fr-FR" sz="2400" dirty="0" smtClean="0">
                  <a:latin typeface="Arial"/>
                  <a:cs typeface="Arial"/>
                </a:rPr>
                <a:t> </a:t>
              </a:r>
              <a:r>
                <a:rPr lang="fr-FR" sz="2400" dirty="0" err="1" smtClean="0">
                  <a:latin typeface="Arial"/>
                  <a:cs typeface="Arial"/>
                </a:rPr>
                <a:t>Δ</a:t>
              </a:r>
              <a:r>
                <a:rPr lang="fr-FR" sz="2400" baseline="-25000" dirty="0" err="1" smtClean="0">
                  <a:latin typeface="Arial"/>
                  <a:cs typeface="Arial"/>
                </a:rPr>
                <a:t>i</a:t>
              </a:r>
              <a:r>
                <a:rPr lang="fr-FR" sz="2400" dirty="0" err="1" smtClean="0">
                  <a:latin typeface="Arial"/>
                  <a:cs typeface="Arial"/>
                </a:rPr>
                <a:t>(x,t</a:t>
              </a:r>
              <a:r>
                <a:rPr lang="fr-FR" sz="2400" dirty="0" smtClean="0">
                  <a:latin typeface="Arial"/>
                  <a:cs typeface="Arial"/>
                </a:rPr>
                <a:t>) – R</a:t>
              </a:r>
              <a:r>
                <a:rPr lang="fr-FR" sz="2400" baseline="-25000" dirty="0" smtClean="0">
                  <a:latin typeface="Arial"/>
                  <a:cs typeface="Arial"/>
                </a:rPr>
                <a:t>i</a:t>
              </a:r>
              <a:r>
                <a:rPr lang="fr-FR" sz="2400" dirty="0" smtClean="0">
                  <a:latin typeface="Arial"/>
                  <a:cs typeface="Arial"/>
                </a:rPr>
                <a:t>(</a:t>
              </a:r>
              <a:r>
                <a:rPr lang="fr-FR" sz="2400" dirty="0" err="1" smtClean="0">
                  <a:latin typeface="Arial"/>
                  <a:cs typeface="Arial"/>
                </a:rPr>
                <a:t>x,t</a:t>
              </a:r>
              <a:r>
                <a:rPr lang="fr-FR" sz="2400" dirty="0" smtClean="0">
                  <a:latin typeface="Arial"/>
                  <a:cs typeface="Arial"/>
                </a:rPr>
                <a:t>)</a:t>
              </a:r>
              <a:endParaRPr lang="fr-FR" sz="2400" dirty="0">
                <a:latin typeface="Arial"/>
                <a:cs typeface="Arial"/>
              </a:endParaRPr>
            </a:p>
          </p:txBody>
        </p:sp>
      </p:grpSp>
      <p:sp>
        <p:nvSpPr>
          <p:cNvPr id="15" name="Forme libre 14"/>
          <p:cNvSpPr/>
          <p:nvPr/>
        </p:nvSpPr>
        <p:spPr>
          <a:xfrm>
            <a:off x="5531090" y="5683772"/>
            <a:ext cx="3068908" cy="307777"/>
          </a:xfrm>
          <a:custGeom>
            <a:avLst/>
            <a:gdLst>
              <a:gd name="connsiteX0" fmla="*/ 0 w 1250417"/>
              <a:gd name="connsiteY0" fmla="*/ 0 h 307777"/>
              <a:gd name="connsiteX1" fmla="*/ 1250417 w 1250417"/>
              <a:gd name="connsiteY1" fmla="*/ 0 h 307777"/>
              <a:gd name="connsiteX2" fmla="*/ 1250417 w 1250417"/>
              <a:gd name="connsiteY2" fmla="*/ 307777 h 307777"/>
              <a:gd name="connsiteX3" fmla="*/ 0 w 1250417"/>
              <a:gd name="connsiteY3" fmla="*/ 307777 h 307777"/>
              <a:gd name="connsiteX4" fmla="*/ 0 w 1250417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417" h="307777">
                <a:moveTo>
                  <a:pt x="0" y="0"/>
                </a:moveTo>
                <a:lnTo>
                  <a:pt x="1250417" y="0"/>
                </a:lnTo>
                <a:lnTo>
                  <a:pt x="1250417" y="307777"/>
                </a:lnTo>
                <a:lnTo>
                  <a:pt x="0" y="3077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Arial"/>
                <a:cs typeface="Arial"/>
              </a:rPr>
              <a:t>migration_chemical_gradient.mp4</a:t>
            </a:r>
            <a:endParaRPr lang="fr-FR" sz="14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simu_proliferation_evolutionpo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753632" y="3601574"/>
            <a:ext cx="5669672" cy="3011714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18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Virtual </a:t>
            </a:r>
            <a:r>
              <a:rPr lang="fr-FR" dirty="0" err="1" smtClean="0"/>
              <a:t>chemistry</a:t>
            </a:r>
            <a:r>
              <a:rPr lang="fr-FR" dirty="0" smtClean="0"/>
              <a:t> model (2/2)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31" name="Image 30" descr="vlcsnap-2015-05-03-11h05m15s132.png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91495" y="1024346"/>
            <a:ext cx="2613600" cy="2757600"/>
          </a:xfrm>
          <a:prstGeom prst="rect">
            <a:avLst/>
          </a:prstGeom>
        </p:spPr>
      </p:pic>
      <p:grpSp>
        <p:nvGrpSpPr>
          <p:cNvPr id="18" name="Grouper 17"/>
          <p:cNvGrpSpPr/>
          <p:nvPr/>
        </p:nvGrpSpPr>
        <p:grpSpPr>
          <a:xfrm>
            <a:off x="1225177" y="1359965"/>
            <a:ext cx="2811878" cy="2181426"/>
            <a:chOff x="414812" y="1408345"/>
            <a:chExt cx="2811878" cy="2181426"/>
          </a:xfrm>
        </p:grpSpPr>
        <p:grpSp>
          <p:nvGrpSpPr>
            <p:cNvPr id="19" name="Grouper 52"/>
            <p:cNvGrpSpPr/>
            <p:nvPr/>
          </p:nvGrpSpPr>
          <p:grpSpPr>
            <a:xfrm>
              <a:off x="1646926" y="3188362"/>
              <a:ext cx="351366" cy="369332"/>
              <a:chOff x="7797081" y="4901756"/>
              <a:chExt cx="351366" cy="369332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7809479" y="4923137"/>
                <a:ext cx="326571" cy="326571"/>
              </a:xfrm>
              <a:prstGeom prst="rect">
                <a:avLst/>
              </a:prstGeom>
              <a:solidFill>
                <a:srgbClr val="A74AE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7797081" y="4901756"/>
                <a:ext cx="3513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D</a:t>
                </a:r>
                <a:endParaRPr lang="fr-FR" sz="1400" dirty="0"/>
              </a:p>
            </p:txBody>
          </p:sp>
        </p:grpSp>
        <p:grpSp>
          <p:nvGrpSpPr>
            <p:cNvPr id="24" name="Grouper 49"/>
            <p:cNvGrpSpPr/>
            <p:nvPr/>
          </p:nvGrpSpPr>
          <p:grpSpPr>
            <a:xfrm>
              <a:off x="2771367" y="3156285"/>
              <a:ext cx="455323" cy="433486"/>
              <a:chOff x="5303328" y="5253667"/>
              <a:chExt cx="455323" cy="433486"/>
            </a:xfrm>
          </p:grpSpPr>
          <p:sp>
            <p:nvSpPr>
              <p:cNvPr id="62" name="Ellipse 61"/>
              <p:cNvSpPr/>
              <p:nvPr/>
            </p:nvSpPr>
            <p:spPr>
              <a:xfrm>
                <a:off x="5307227" y="5253667"/>
                <a:ext cx="447524" cy="433486"/>
              </a:xfrm>
              <a:prstGeom prst="ellipse">
                <a:avLst/>
              </a:prstGeom>
              <a:solidFill>
                <a:srgbClr val="3DB9E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5303328" y="5285744"/>
                <a:ext cx="4553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T</a:t>
                </a:r>
                <a:r>
                  <a:rPr lang="fr-FR" sz="1400" dirty="0" smtClean="0"/>
                  <a:t>C</a:t>
                </a:r>
                <a:endParaRPr lang="fr-FR" sz="1400" dirty="0"/>
              </a:p>
            </p:txBody>
          </p:sp>
        </p:grpSp>
        <p:grpSp>
          <p:nvGrpSpPr>
            <p:cNvPr id="26" name="Grouper 47"/>
            <p:cNvGrpSpPr/>
            <p:nvPr/>
          </p:nvGrpSpPr>
          <p:grpSpPr>
            <a:xfrm>
              <a:off x="418711" y="1408345"/>
              <a:ext cx="447524" cy="433486"/>
              <a:chOff x="5297714" y="3509562"/>
              <a:chExt cx="447524" cy="433486"/>
            </a:xfrm>
          </p:grpSpPr>
          <p:sp>
            <p:nvSpPr>
              <p:cNvPr id="60" name="Ellipse 59"/>
              <p:cNvSpPr/>
              <p:nvPr/>
            </p:nvSpPr>
            <p:spPr>
              <a:xfrm>
                <a:off x="5297714" y="3509562"/>
                <a:ext cx="447524" cy="433486"/>
              </a:xfrm>
              <a:prstGeom prst="ellipse">
                <a:avLst/>
              </a:prstGeom>
              <a:solidFill>
                <a:srgbClr val="E4B13E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5300903" y="3541639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T</a:t>
                </a:r>
                <a:r>
                  <a:rPr lang="fr-FR" sz="1400" dirty="0" smtClean="0"/>
                  <a:t>A</a:t>
                </a:r>
                <a:endParaRPr lang="fr-FR" sz="1400" dirty="0"/>
              </a:p>
            </p:txBody>
          </p:sp>
        </p:grpSp>
        <p:grpSp>
          <p:nvGrpSpPr>
            <p:cNvPr id="33" name="Grouper 48"/>
            <p:cNvGrpSpPr/>
            <p:nvPr/>
          </p:nvGrpSpPr>
          <p:grpSpPr>
            <a:xfrm>
              <a:off x="466747" y="2307323"/>
              <a:ext cx="351453" cy="369332"/>
              <a:chOff x="6113451" y="3537431"/>
              <a:chExt cx="351453" cy="369332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6125892" y="3558812"/>
                <a:ext cx="326571" cy="326571"/>
              </a:xfrm>
              <a:prstGeom prst="rect">
                <a:avLst/>
              </a:prstGeom>
              <a:solidFill>
                <a:srgbClr val="E4C2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6113451" y="3537431"/>
                <a:ext cx="3514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A</a:t>
                </a:r>
                <a:endParaRPr lang="fr-FR" sz="1400" dirty="0"/>
              </a:p>
            </p:txBody>
          </p:sp>
        </p:grpSp>
        <p:grpSp>
          <p:nvGrpSpPr>
            <p:cNvPr id="34" name="Grouper 45"/>
            <p:cNvGrpSpPr/>
            <p:nvPr/>
          </p:nvGrpSpPr>
          <p:grpSpPr>
            <a:xfrm>
              <a:off x="1653295" y="1440422"/>
              <a:ext cx="338629" cy="369332"/>
              <a:chOff x="6113816" y="4463911"/>
              <a:chExt cx="338629" cy="369332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6119845" y="4485292"/>
                <a:ext cx="326571" cy="326571"/>
              </a:xfrm>
              <a:prstGeom prst="rect">
                <a:avLst/>
              </a:prstGeom>
              <a:solidFill>
                <a:srgbClr val="76A61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6113816" y="4463911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B</a:t>
                </a:r>
                <a:endParaRPr lang="fr-FR" sz="1400" dirty="0"/>
              </a:p>
            </p:txBody>
          </p:sp>
        </p:grpSp>
        <p:grpSp>
          <p:nvGrpSpPr>
            <p:cNvPr id="35" name="Grouper 46"/>
            <p:cNvGrpSpPr/>
            <p:nvPr/>
          </p:nvGrpSpPr>
          <p:grpSpPr>
            <a:xfrm>
              <a:off x="2775266" y="1408345"/>
              <a:ext cx="447524" cy="433486"/>
              <a:chOff x="5319204" y="4399757"/>
              <a:chExt cx="447524" cy="433486"/>
            </a:xfrm>
          </p:grpSpPr>
          <p:sp>
            <p:nvSpPr>
              <p:cNvPr id="54" name="Ellipse 53"/>
              <p:cNvSpPr/>
              <p:nvPr/>
            </p:nvSpPr>
            <p:spPr>
              <a:xfrm>
                <a:off x="5319204" y="4399757"/>
                <a:ext cx="447524" cy="433486"/>
              </a:xfrm>
              <a:prstGeom prst="ellipse">
                <a:avLst/>
              </a:prstGeom>
              <a:solidFill>
                <a:srgbClr val="76A61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5320258" y="4431834"/>
                <a:ext cx="445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T</a:t>
                </a:r>
                <a:r>
                  <a:rPr lang="fr-FR" sz="1400" dirty="0" smtClean="0"/>
                  <a:t>B</a:t>
                </a:r>
                <a:endParaRPr lang="fr-FR" sz="1400" dirty="0"/>
              </a:p>
            </p:txBody>
          </p:sp>
        </p:grpSp>
        <p:grpSp>
          <p:nvGrpSpPr>
            <p:cNvPr id="36" name="Grouper 50"/>
            <p:cNvGrpSpPr/>
            <p:nvPr/>
          </p:nvGrpSpPr>
          <p:grpSpPr>
            <a:xfrm>
              <a:off x="2823345" y="2331513"/>
              <a:ext cx="351366" cy="369332"/>
              <a:chOff x="6096521" y="5317821"/>
              <a:chExt cx="351366" cy="369332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6108919" y="5339202"/>
                <a:ext cx="326571" cy="326571"/>
              </a:xfrm>
              <a:prstGeom prst="rect">
                <a:avLst/>
              </a:prstGeom>
              <a:solidFill>
                <a:srgbClr val="3DB9E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6096521" y="5317821"/>
                <a:ext cx="3513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C</a:t>
                </a:r>
                <a:endParaRPr lang="fr-FR" sz="1400" dirty="0"/>
              </a:p>
            </p:txBody>
          </p:sp>
        </p:grpSp>
        <p:grpSp>
          <p:nvGrpSpPr>
            <p:cNvPr id="37" name="Grouper 51"/>
            <p:cNvGrpSpPr/>
            <p:nvPr/>
          </p:nvGrpSpPr>
          <p:grpSpPr>
            <a:xfrm>
              <a:off x="414812" y="3156285"/>
              <a:ext cx="455323" cy="433486"/>
              <a:chOff x="7003888" y="4837602"/>
              <a:chExt cx="455323" cy="433486"/>
            </a:xfrm>
          </p:grpSpPr>
          <p:sp>
            <p:nvSpPr>
              <p:cNvPr id="50" name="Ellipse 49"/>
              <p:cNvSpPr/>
              <p:nvPr/>
            </p:nvSpPr>
            <p:spPr>
              <a:xfrm>
                <a:off x="7007787" y="4837602"/>
                <a:ext cx="447524" cy="433486"/>
              </a:xfrm>
              <a:prstGeom prst="ellipse">
                <a:avLst/>
              </a:prstGeom>
              <a:solidFill>
                <a:srgbClr val="A74AE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ZoneTexte 50"/>
              <p:cNvSpPr txBox="1"/>
              <p:nvPr/>
            </p:nvSpPr>
            <p:spPr>
              <a:xfrm>
                <a:off x="7003888" y="4869679"/>
                <a:ext cx="4553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T</a:t>
                </a:r>
                <a:r>
                  <a:rPr lang="fr-FR" sz="1400" dirty="0" smtClean="0"/>
                  <a:t>D</a:t>
                </a:r>
                <a:endParaRPr lang="fr-FR" sz="1400" dirty="0"/>
              </a:p>
            </p:txBody>
          </p:sp>
        </p:grpSp>
        <p:cxnSp>
          <p:nvCxnSpPr>
            <p:cNvPr id="38" name="Connecteur droit avec flèche 37"/>
            <p:cNvCxnSpPr/>
            <p:nvPr/>
          </p:nvCxnSpPr>
          <p:spPr>
            <a:xfrm rot="16200000" flipH="1">
              <a:off x="402242" y="2091280"/>
              <a:ext cx="480463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1658206" y="2080862"/>
              <a:ext cx="11803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err="1" smtClean="0">
                  <a:latin typeface="Arial"/>
                  <a:cs typeface="Arial"/>
                </a:rPr>
                <a:t>produces</a:t>
              </a:r>
              <a:endParaRPr lang="fr-FR" sz="1400" dirty="0">
                <a:latin typeface="Arial"/>
                <a:cs typeface="Aria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58206" y="2486479"/>
              <a:ext cx="11803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>
                  <a:latin typeface="Arial"/>
                  <a:cs typeface="Arial"/>
                </a:rPr>
                <a:t>consumes</a:t>
              </a:r>
              <a:endParaRPr lang="fr-FR" sz="1400" dirty="0">
                <a:latin typeface="Arial"/>
                <a:cs typeface="Arial"/>
              </a:endParaRPr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 flipV="1">
              <a:off x="876949" y="1625087"/>
              <a:ext cx="782375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rot="10800000">
              <a:off x="1991925" y="1625087"/>
              <a:ext cx="777135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 rot="5400000" flipH="1" flipV="1">
              <a:off x="402242" y="2916886"/>
              <a:ext cx="480463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 flipV="1">
              <a:off x="870135" y="3373027"/>
              <a:ext cx="789189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rot="10800000">
              <a:off x="1985896" y="3373025"/>
              <a:ext cx="783493" cy="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rot="5400000" flipH="1" flipV="1">
              <a:off x="2758797" y="2919696"/>
              <a:ext cx="480463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rot="16200000" flipH="1">
              <a:off x="2758797" y="2108401"/>
              <a:ext cx="480463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V="1">
              <a:off x="1022535" y="2271034"/>
              <a:ext cx="789189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flipV="1">
              <a:off x="1025942" y="2676653"/>
              <a:ext cx="782375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Forme libre 65"/>
          <p:cNvSpPr/>
          <p:nvPr/>
        </p:nvSpPr>
        <p:spPr>
          <a:xfrm>
            <a:off x="5727166" y="3480710"/>
            <a:ext cx="1742258" cy="307777"/>
          </a:xfrm>
          <a:custGeom>
            <a:avLst/>
            <a:gdLst>
              <a:gd name="connsiteX0" fmla="*/ 0 w 1250417"/>
              <a:gd name="connsiteY0" fmla="*/ 0 h 307777"/>
              <a:gd name="connsiteX1" fmla="*/ 1250417 w 1250417"/>
              <a:gd name="connsiteY1" fmla="*/ 0 h 307777"/>
              <a:gd name="connsiteX2" fmla="*/ 1250417 w 1250417"/>
              <a:gd name="connsiteY2" fmla="*/ 307777 h 307777"/>
              <a:gd name="connsiteX3" fmla="*/ 0 w 1250417"/>
              <a:gd name="connsiteY3" fmla="*/ 307777 h 307777"/>
              <a:gd name="connsiteX4" fmla="*/ 0 w 1250417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417" h="307777">
                <a:moveTo>
                  <a:pt x="0" y="0"/>
                </a:moveTo>
                <a:lnTo>
                  <a:pt x="1250417" y="0"/>
                </a:lnTo>
                <a:lnTo>
                  <a:pt x="1250417" y="307777"/>
                </a:lnTo>
                <a:lnTo>
                  <a:pt x="0" y="3077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Arial"/>
                <a:cs typeface="Arial"/>
              </a:rPr>
              <a:t>proliferation.mp4</a:t>
            </a:r>
            <a:endParaRPr lang="fr-FR" sz="14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openC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070" y="5343460"/>
            <a:ext cx="1257300" cy="11938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19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0" y="971767"/>
            <a:ext cx="9165287" cy="1588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1450" y="979027"/>
            <a:ext cx="9165287" cy="1588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35423" y="1216957"/>
            <a:ext cx="788048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Parallel</a:t>
            </a:r>
            <a:r>
              <a:rPr lang="fr-FR" sz="2400" dirty="0" smtClean="0">
                <a:cs typeface="Arial"/>
              </a:rPr>
              <a:t> hardware and </a:t>
            </a:r>
            <a:r>
              <a:rPr lang="fr-FR" sz="2400" dirty="0" err="1" smtClean="0">
                <a:cs typeface="Arial"/>
              </a:rPr>
              <a:t>device</a:t>
            </a:r>
            <a:r>
              <a:rPr lang="fr-FR" sz="2400" dirty="0" smtClean="0">
                <a:cs typeface="Arial"/>
              </a:rPr>
              <a:t> are </a:t>
            </a:r>
            <a:r>
              <a:rPr lang="fr-FR" sz="2400" dirty="0" err="1" smtClean="0">
                <a:cs typeface="Arial"/>
              </a:rPr>
              <a:t>everywhere</a:t>
            </a:r>
            <a:endParaRPr lang="fr-FR" sz="2400" dirty="0" smtClean="0">
              <a:cs typeface="Arial"/>
            </a:endParaRPr>
          </a:p>
          <a:p>
            <a:pPr>
              <a:buFont typeface="Wingdings" charset="2"/>
              <a:buChar char="Ø"/>
            </a:pPr>
            <a:endParaRPr lang="fr-FR" sz="400" dirty="0" smtClean="0"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Parallel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programing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gets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easier</a:t>
            </a:r>
            <a:endParaRPr lang="fr-FR" sz="2400" dirty="0" smtClean="0">
              <a:cs typeface="Arial"/>
            </a:endParaRPr>
          </a:p>
          <a:p>
            <a:pPr>
              <a:buFont typeface="Wingdings" charset="2"/>
              <a:buChar char="Ø"/>
            </a:pPr>
            <a:endParaRPr lang="fr-FR" sz="400" dirty="0" smtClean="0"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Numerous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parallel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frameworks</a:t>
            </a:r>
            <a:r>
              <a:rPr lang="fr-FR" sz="2400" dirty="0" smtClean="0">
                <a:latin typeface="Arial"/>
                <a:cs typeface="Arial"/>
              </a:rPr>
              <a:t> are </a:t>
            </a:r>
            <a:r>
              <a:rPr lang="fr-FR" sz="2400" dirty="0" err="1" smtClean="0">
                <a:latin typeface="Arial"/>
                <a:cs typeface="Arial"/>
              </a:rPr>
              <a:t>available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8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5423" y="4088193"/>
            <a:ext cx="896179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cs typeface="Arial"/>
              </a:rPr>
              <a:t> Our model </a:t>
            </a:r>
            <a:r>
              <a:rPr lang="fr-FR" sz="2400" dirty="0" err="1" smtClean="0">
                <a:cs typeface="Arial"/>
              </a:rPr>
              <a:t>seems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well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adapted</a:t>
            </a:r>
            <a:r>
              <a:rPr lang="fr-FR" sz="2400" dirty="0" smtClean="0">
                <a:cs typeface="Arial"/>
              </a:rPr>
              <a:t> to </a:t>
            </a:r>
            <a:r>
              <a:rPr lang="fr-FR" sz="2400" dirty="0" err="1" smtClean="0">
                <a:cs typeface="Arial"/>
              </a:rPr>
              <a:t>parallel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implementation</a:t>
            </a:r>
            <a:endParaRPr lang="fr-FR" sz="2400" dirty="0" smtClean="0">
              <a:cs typeface="Arial"/>
            </a:endParaRPr>
          </a:p>
          <a:p>
            <a:endParaRPr lang="fr-FR" sz="400" dirty="0" smtClean="0"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We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choose</a:t>
            </a:r>
            <a:r>
              <a:rPr lang="fr-FR" sz="2400" dirty="0" smtClean="0">
                <a:cs typeface="Arial"/>
              </a:rPr>
              <a:t> to use the </a:t>
            </a:r>
            <a:r>
              <a:rPr lang="fr-FR" sz="2400" b="1" dirty="0" err="1" smtClean="0">
                <a:cs typeface="Arial"/>
              </a:rPr>
              <a:t>OpenCL</a:t>
            </a:r>
            <a:r>
              <a:rPr lang="fr-FR" sz="2400" b="1" dirty="0" smtClean="0">
                <a:cs typeface="Arial"/>
              </a:rPr>
              <a:t> </a:t>
            </a:r>
            <a:r>
              <a:rPr lang="fr-FR" sz="2400" b="1" dirty="0" err="1" smtClean="0">
                <a:cs typeface="Arial"/>
              </a:rPr>
              <a:t>framework</a:t>
            </a:r>
            <a:r>
              <a:rPr lang="fr-FR" sz="2400" b="1" dirty="0" smtClean="0">
                <a:cs typeface="Arial"/>
              </a:rPr>
              <a:t> </a:t>
            </a:r>
            <a:r>
              <a:rPr lang="fr-FR" sz="2400" dirty="0" smtClean="0">
                <a:cs typeface="Arial"/>
              </a:rPr>
              <a:t>to </a:t>
            </a:r>
            <a:r>
              <a:rPr lang="fr-FR" sz="2400" dirty="0" err="1" smtClean="0">
                <a:cs typeface="Arial"/>
              </a:rPr>
              <a:t>implement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it</a:t>
            </a:r>
            <a:endParaRPr lang="fr-FR" sz="2400" dirty="0" smtClean="0">
              <a:cs typeface="Arial"/>
            </a:endParaRPr>
          </a:p>
          <a:p>
            <a:r>
              <a:rPr lang="fr-FR" sz="2400" dirty="0" smtClean="0">
                <a:cs typeface="Arial"/>
              </a:rPr>
              <a:t>   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we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can</a:t>
            </a:r>
            <a:r>
              <a:rPr lang="fr-FR" sz="2400" dirty="0" smtClean="0">
                <a:cs typeface="Arial"/>
              </a:rPr>
              <a:t> use </a:t>
            </a:r>
            <a:r>
              <a:rPr lang="fr-FR" sz="2400" dirty="0" err="1" smtClean="0">
                <a:cs typeface="Arial"/>
              </a:rPr>
              <a:t>CPUs</a:t>
            </a:r>
            <a:r>
              <a:rPr lang="fr-FR" sz="2400" dirty="0" smtClean="0">
                <a:cs typeface="Arial"/>
              </a:rPr>
              <a:t>, </a:t>
            </a:r>
            <a:r>
              <a:rPr lang="fr-FR" sz="2400" dirty="0" err="1" smtClean="0">
                <a:cs typeface="Arial"/>
              </a:rPr>
              <a:t>GPUs</a:t>
            </a:r>
            <a:r>
              <a:rPr lang="fr-FR" sz="2400" dirty="0" smtClean="0">
                <a:cs typeface="Arial"/>
              </a:rPr>
              <a:t>, </a:t>
            </a:r>
            <a:r>
              <a:rPr lang="fr-FR" sz="2400" dirty="0" err="1" smtClean="0">
                <a:cs typeface="Arial"/>
              </a:rPr>
              <a:t>FPGAs</a:t>
            </a:r>
            <a:r>
              <a:rPr lang="fr-FR" sz="2400" dirty="0" smtClean="0">
                <a:cs typeface="Arial"/>
              </a:rPr>
              <a:t>, etc.</a:t>
            </a:r>
          </a:p>
          <a:p>
            <a:endParaRPr lang="fr-FR" sz="800" dirty="0" smtClean="0">
              <a:cs typeface="Arial"/>
            </a:endParaRPr>
          </a:p>
          <a:p>
            <a:pPr>
              <a:buFont typeface="Wingdings" charset="2"/>
              <a:buChar char="Ø"/>
            </a:pPr>
            <a:endParaRPr lang="fr-FR" sz="8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è"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12762" y="92894"/>
            <a:ext cx="7003143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Parallel</a:t>
            </a:r>
            <a:r>
              <a:rPr lang="fr-FR" dirty="0" smtClean="0"/>
              <a:t> </a:t>
            </a:r>
            <a:r>
              <a:rPr lang="fr-FR" dirty="0" err="1" smtClean="0"/>
              <a:t>implementation</a:t>
            </a:r>
            <a:r>
              <a:rPr lang="fr-FR" dirty="0" smtClean="0"/>
              <a:t> (1/3)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11" name="Image 10" descr="fig-lap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282" y="2817260"/>
            <a:ext cx="1879748" cy="1129121"/>
          </a:xfrm>
          <a:prstGeom prst="rect">
            <a:avLst/>
          </a:prstGeom>
        </p:spPr>
      </p:pic>
      <p:pic>
        <p:nvPicPr>
          <p:cNvPr id="13" name="Image 12" descr="fig-p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762" y="2786770"/>
            <a:ext cx="2011438" cy="1190101"/>
          </a:xfrm>
          <a:prstGeom prst="rect">
            <a:avLst/>
          </a:prstGeom>
        </p:spPr>
      </p:pic>
      <p:pic>
        <p:nvPicPr>
          <p:cNvPr id="15" name="Image 14" descr="cellulo_transpare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111" y="2360912"/>
            <a:ext cx="688559" cy="688559"/>
          </a:xfrm>
          <a:prstGeom prst="rect">
            <a:avLst/>
          </a:prstGeom>
        </p:spPr>
      </p:pic>
      <p:pic>
        <p:nvPicPr>
          <p:cNvPr id="14" name="Image 13" descr="fig-nexus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0111" y="2715861"/>
            <a:ext cx="708925" cy="1331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ctrTitle"/>
          </p:nvPr>
        </p:nvSpPr>
        <p:spPr>
          <a:xfrm>
            <a:off x="685800" y="98267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Virtual Reality </a:t>
            </a:r>
            <a:r>
              <a:rPr lang="fr-FR" dirty="0" smtClean="0">
                <a:sym typeface="Wingdings" panose="05000000000000000000" pitchFamily="2" charset="2"/>
              </a:rPr>
              <a:t> Virtual </a:t>
            </a:r>
            <a:r>
              <a:rPr lang="fr-FR" dirty="0" err="1" smtClean="0">
                <a:sym typeface="Wingdings" panose="05000000000000000000" pitchFamily="2" charset="2"/>
              </a:rPr>
              <a:t>Biology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685800" y="248390"/>
            <a:ext cx="7772400" cy="798827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400" b="1" dirty="0" err="1" smtClean="0"/>
              <a:t>Lab</a:t>
            </a:r>
            <a:r>
              <a:rPr lang="fr-FR" sz="8400" b="1" dirty="0" smtClean="0"/>
              <a:t>-STICC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425974" y="6125734"/>
            <a:ext cx="6386648" cy="1470025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11928" y="6282616"/>
            <a:ext cx="7440868" cy="544897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Interaction </a:t>
            </a:r>
            <a:r>
              <a:rPr lang="fr-FR" sz="3200" dirty="0" err="1" smtClean="0"/>
              <a:t>between</a:t>
            </a:r>
            <a:r>
              <a:rPr lang="fr-FR" sz="3200" dirty="0"/>
              <a:t> </a:t>
            </a:r>
            <a:r>
              <a:rPr lang="fr-FR" sz="3200" dirty="0" err="1" smtClean="0"/>
              <a:t>virtual</a:t>
            </a:r>
            <a:r>
              <a:rPr lang="fr-FR" sz="3200" dirty="0" smtClean="0"/>
              <a:t> </a:t>
            </a:r>
            <a:r>
              <a:rPr lang="fr-FR" sz="3200" dirty="0" err="1" smtClean="0"/>
              <a:t>cells</a:t>
            </a:r>
            <a:r>
              <a:rPr lang="fr-FR" sz="3200" dirty="0"/>
              <a:t> </a:t>
            </a:r>
            <a:r>
              <a:rPr lang="fr-FR" sz="3200" dirty="0" smtClean="0"/>
              <a:t>and/or </a:t>
            </a:r>
            <a:r>
              <a:rPr lang="fr-FR" sz="3200" dirty="0" err="1" smtClean="0"/>
              <a:t>molecules</a:t>
            </a:r>
            <a:r>
              <a:rPr lang="fr-FR" sz="3200" dirty="0" smtClean="0"/>
              <a:t> </a:t>
            </a:r>
            <a:endParaRPr lang="fr-FR" sz="3200" dirty="0"/>
          </a:p>
        </p:txBody>
      </p:sp>
      <p:pic>
        <p:nvPicPr>
          <p:cNvPr id="9" name="Image 8" descr="vlcsnap-2015-06-17-11h56m20s1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725" y="1683004"/>
            <a:ext cx="6168238" cy="4626178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/>
        </p:nvSpPr>
        <p:spPr>
          <a:xfrm rot="20509729">
            <a:off x="1286103" y="4825049"/>
            <a:ext cx="6810256" cy="544897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 smtClean="0"/>
              <a:t>Multi-Agent</a:t>
            </a:r>
            <a:r>
              <a:rPr lang="fr-FR" sz="3200" dirty="0" smtClean="0"/>
              <a:t> System </a:t>
            </a:r>
            <a:r>
              <a:rPr lang="fr-FR" sz="3200" dirty="0" err="1" smtClean="0"/>
              <a:t>approach</a:t>
            </a:r>
            <a:endParaRPr lang="fr-FR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160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20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0" y="971767"/>
            <a:ext cx="9165287" cy="1588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1450" y="979027"/>
            <a:ext cx="9165287" cy="1588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748511" y="2600018"/>
            <a:ext cx="3001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latin typeface="Arial"/>
                <a:cs typeface="Arial"/>
              </a:rPr>
              <a:t>Kernel</a:t>
            </a:r>
            <a:r>
              <a:rPr lang="fr-FR" dirty="0" smtClean="0">
                <a:latin typeface="Arial"/>
                <a:cs typeface="Arial"/>
              </a:rPr>
              <a:t> k1: </a:t>
            </a:r>
            <a:r>
              <a:rPr lang="fr-FR" dirty="0" err="1" smtClean="0">
                <a:latin typeface="Arial"/>
                <a:cs typeface="Arial"/>
              </a:rPr>
              <a:t>computes</a:t>
            </a:r>
            <a:r>
              <a:rPr lang="fr-FR" dirty="0" smtClean="0">
                <a:latin typeface="Arial"/>
                <a:cs typeface="Arial"/>
              </a:rPr>
              <a:t> forces</a:t>
            </a:r>
          </a:p>
          <a:p>
            <a:r>
              <a:rPr lang="fr-FR" dirty="0" err="1" smtClean="0">
                <a:latin typeface="Arial"/>
                <a:cs typeface="Arial"/>
              </a:rPr>
              <a:t>Kernel</a:t>
            </a:r>
            <a:r>
              <a:rPr lang="fr-FR" dirty="0" smtClean="0">
                <a:latin typeface="Arial"/>
                <a:cs typeface="Arial"/>
              </a:rPr>
              <a:t> k2: </a:t>
            </a:r>
            <a:r>
              <a:rPr lang="fr-FR" dirty="0" err="1" smtClean="0">
                <a:latin typeface="Arial"/>
                <a:cs typeface="Arial"/>
              </a:rPr>
              <a:t>integrates</a:t>
            </a:r>
            <a:r>
              <a:rPr lang="fr-FR" dirty="0" smtClean="0">
                <a:latin typeface="Arial"/>
                <a:cs typeface="Arial"/>
              </a:rPr>
              <a:t> forces</a:t>
            </a:r>
          </a:p>
          <a:p>
            <a:r>
              <a:rPr lang="fr-FR" dirty="0" smtClean="0">
                <a:latin typeface="Arial"/>
                <a:cs typeface="Arial"/>
              </a:rPr>
              <a:t>                 (Euler </a:t>
            </a:r>
            <a:r>
              <a:rPr lang="fr-FR" dirty="0" err="1" smtClean="0">
                <a:latin typeface="Arial"/>
                <a:cs typeface="Arial"/>
              </a:rPr>
              <a:t>method</a:t>
            </a:r>
            <a:r>
              <a:rPr lang="fr-FR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450" y="1063960"/>
            <a:ext cx="8508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cs typeface="Arial"/>
              </a:rPr>
              <a:t> Fine </a:t>
            </a:r>
            <a:r>
              <a:rPr lang="fr-FR" sz="2400" dirty="0" err="1" smtClean="0">
                <a:cs typeface="Arial"/>
              </a:rPr>
              <a:t>grained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implementation</a:t>
            </a:r>
            <a:r>
              <a:rPr lang="fr-FR" sz="2400" dirty="0" smtClean="0">
                <a:cs typeface="Arial"/>
              </a:rPr>
              <a:t>: a </a:t>
            </a:r>
            <a:r>
              <a:rPr lang="fr-FR" sz="2400" dirty="0" err="1" smtClean="0">
                <a:cs typeface="Arial"/>
              </a:rPr>
              <a:t>cell</a:t>
            </a:r>
            <a:r>
              <a:rPr lang="fr-FR" sz="2400" dirty="0" smtClean="0">
                <a:cs typeface="Arial"/>
              </a:rPr>
              <a:t> = an </a:t>
            </a:r>
            <a:r>
              <a:rPr lang="fr-FR" sz="2400" dirty="0" err="1" smtClean="0">
                <a:cs typeface="Arial"/>
              </a:rPr>
              <a:t>OpenCL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core</a:t>
            </a:r>
            <a:endParaRPr lang="fr-FR" sz="2400" dirty="0" smtClean="0">
              <a:cs typeface="Arial"/>
            </a:endParaRPr>
          </a:p>
          <a:p>
            <a:r>
              <a:rPr lang="fr-FR" sz="2000" dirty="0" smtClean="0">
                <a:cs typeface="Arial"/>
              </a:rPr>
              <a:t>     </a:t>
            </a:r>
            <a:r>
              <a:rPr lang="fr-FR" sz="20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000" dirty="0" err="1" smtClean="0">
                <a:cs typeface="Arial"/>
              </a:rPr>
              <a:t>model</a:t>
            </a: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coupled</a:t>
            </a: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with</a:t>
            </a:r>
            <a:r>
              <a:rPr lang="fr-FR" sz="2000" dirty="0" smtClean="0">
                <a:cs typeface="Arial"/>
              </a:rPr>
              <a:t> a </a:t>
            </a:r>
            <a:r>
              <a:rPr lang="fr-FR" sz="2000" dirty="0" err="1" smtClean="0">
                <a:cs typeface="Arial"/>
              </a:rPr>
              <a:t>Multi-Agent</a:t>
            </a:r>
            <a:r>
              <a:rPr lang="fr-FR" sz="2000" dirty="0" smtClean="0">
                <a:cs typeface="Arial"/>
              </a:rPr>
              <a:t> System</a:t>
            </a:r>
          </a:p>
          <a:p>
            <a:pPr>
              <a:buFont typeface="Wingdings" charset="2"/>
              <a:buChar char="Ø"/>
            </a:pPr>
            <a:endParaRPr lang="fr-FR" sz="400" dirty="0" smtClean="0"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450" y="3808652"/>
            <a:ext cx="93198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400" dirty="0" smtClean="0"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cs typeface="Arial"/>
              </a:rPr>
              <a:t> Data </a:t>
            </a:r>
            <a:r>
              <a:rPr lang="fr-FR" sz="2400" dirty="0" err="1" smtClean="0">
                <a:cs typeface="Arial"/>
              </a:rPr>
              <a:t>stored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into</a:t>
            </a:r>
            <a:r>
              <a:rPr lang="fr-FR" sz="2400" dirty="0" smtClean="0">
                <a:cs typeface="Arial"/>
              </a:rPr>
              <a:t> structures of </a:t>
            </a:r>
            <a:r>
              <a:rPr lang="fr-FR" sz="2400" dirty="0" err="1" smtClean="0">
                <a:cs typeface="Arial"/>
              </a:rPr>
              <a:t>arrays</a:t>
            </a:r>
            <a:r>
              <a:rPr lang="fr-FR" sz="2400" dirty="0" smtClean="0">
                <a:cs typeface="Arial"/>
              </a:rPr>
              <a:t>: </a:t>
            </a:r>
            <a:r>
              <a:rPr lang="fr-FR" sz="2400" dirty="0" err="1" smtClean="0">
                <a:cs typeface="Arial"/>
              </a:rPr>
              <a:t>nodes</a:t>
            </a:r>
            <a:r>
              <a:rPr lang="fr-FR" sz="2400" dirty="0" smtClean="0">
                <a:cs typeface="Arial"/>
              </a:rPr>
              <a:t>, etc.</a:t>
            </a:r>
          </a:p>
          <a:p>
            <a:r>
              <a:rPr lang="fr-FR" sz="2400" dirty="0" smtClean="0">
                <a:cs typeface="Arial"/>
              </a:rPr>
              <a:t>    </a:t>
            </a:r>
            <a:r>
              <a:rPr lang="fr-FR" sz="20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000" dirty="0" err="1" smtClean="0">
                <a:cs typeface="Arial"/>
              </a:rPr>
              <a:t>adapted</a:t>
            </a:r>
            <a:r>
              <a:rPr lang="fr-FR" sz="2000" dirty="0" smtClean="0">
                <a:cs typeface="Arial"/>
              </a:rPr>
              <a:t> data structure for GPU: a </a:t>
            </a:r>
            <a:r>
              <a:rPr lang="fr-FR" sz="2000" dirty="0" err="1" smtClean="0">
                <a:cs typeface="Arial"/>
              </a:rPr>
              <a:t>cell</a:t>
            </a:r>
            <a:r>
              <a:rPr lang="fr-FR" sz="2000" dirty="0" smtClean="0">
                <a:cs typeface="Arial"/>
              </a:rPr>
              <a:t> = an id</a:t>
            </a:r>
          </a:p>
          <a:p>
            <a:endParaRPr lang="fr-FR" sz="400" dirty="0" smtClean="0"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450" y="4631619"/>
            <a:ext cx="93198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400" dirty="0" smtClean="0"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Cells</a:t>
            </a:r>
            <a:r>
              <a:rPr lang="fr-FR" sz="2400" dirty="0" smtClean="0">
                <a:latin typeface="Arial"/>
                <a:cs typeface="Arial"/>
              </a:rPr>
              <a:t> are </a:t>
            </a:r>
            <a:r>
              <a:rPr lang="fr-FR" sz="2400" dirty="0" err="1" smtClean="0">
                <a:latin typeface="Arial"/>
                <a:cs typeface="Arial"/>
              </a:rPr>
              <a:t>located</a:t>
            </a:r>
            <a:r>
              <a:rPr lang="fr-FR" sz="2400" dirty="0" smtClean="0">
                <a:latin typeface="Arial"/>
                <a:cs typeface="Arial"/>
              </a:rPr>
              <a:t> in a </a:t>
            </a:r>
            <a:r>
              <a:rPr lang="fr-FR" sz="2400" dirty="0" err="1" smtClean="0">
                <a:latin typeface="Arial"/>
                <a:cs typeface="Arial"/>
              </a:rPr>
              <a:t>discrete</a:t>
            </a:r>
            <a:r>
              <a:rPr lang="fr-FR" sz="2400" dirty="0" smtClean="0">
                <a:latin typeface="Arial"/>
                <a:cs typeface="Arial"/>
              </a:rPr>
              <a:t> 2D </a:t>
            </a:r>
            <a:r>
              <a:rPr lang="fr-FR" sz="2400" dirty="0" err="1" smtClean="0">
                <a:latin typeface="Arial"/>
                <a:cs typeface="Arial"/>
              </a:rPr>
              <a:t>environment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 </a:t>
            </a:r>
            <a:r>
              <a:rPr lang="fr-FR" sz="20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000" dirty="0" err="1" smtClean="0">
                <a:latin typeface="Arial"/>
                <a:cs typeface="Arial"/>
              </a:rPr>
              <a:t>repulsion</a:t>
            </a:r>
            <a:r>
              <a:rPr lang="fr-FR" sz="2000" dirty="0" smtClean="0">
                <a:latin typeface="Arial"/>
                <a:cs typeface="Arial"/>
              </a:rPr>
              <a:t>: one </a:t>
            </a:r>
            <a:r>
              <a:rPr lang="fr-FR" sz="2000" dirty="0" err="1" smtClean="0">
                <a:latin typeface="Arial"/>
                <a:cs typeface="Arial"/>
              </a:rPr>
              <a:t>cell</a:t>
            </a:r>
            <a:r>
              <a:rPr lang="fr-FR" sz="2000" dirty="0" smtClean="0">
                <a:latin typeface="Arial"/>
                <a:cs typeface="Arial"/>
              </a:rPr>
              <a:t> (center </a:t>
            </a:r>
            <a:r>
              <a:rPr lang="fr-FR" sz="2000" dirty="0" err="1" smtClean="0">
                <a:latin typeface="Arial"/>
                <a:cs typeface="Arial"/>
              </a:rPr>
              <a:t>node</a:t>
            </a:r>
            <a:r>
              <a:rPr lang="fr-FR" sz="2000" dirty="0" smtClean="0">
                <a:latin typeface="Arial"/>
                <a:cs typeface="Arial"/>
              </a:rPr>
              <a:t>) per </a:t>
            </a:r>
            <a:r>
              <a:rPr lang="fr-FR" sz="2000" dirty="0" err="1" smtClean="0">
                <a:latin typeface="Arial"/>
                <a:cs typeface="Arial"/>
              </a:rPr>
              <a:t>grid</a:t>
            </a: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dirty="0" err="1" smtClean="0">
                <a:latin typeface="Arial"/>
                <a:cs typeface="Arial"/>
              </a:rPr>
              <a:t>element</a:t>
            </a: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ctrTitle"/>
          </p:nvPr>
        </p:nvSpPr>
        <p:spPr>
          <a:xfrm>
            <a:off x="1112762" y="92894"/>
            <a:ext cx="7003143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Parallel</a:t>
            </a:r>
            <a:r>
              <a:rPr lang="fr-FR" dirty="0" smtClean="0"/>
              <a:t> </a:t>
            </a:r>
            <a:r>
              <a:rPr lang="fr-FR" dirty="0" err="1" smtClean="0"/>
              <a:t>implementation</a:t>
            </a:r>
            <a:r>
              <a:rPr lang="fr-FR" dirty="0" smtClean="0"/>
              <a:t> (2/3)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31450" y="5464640"/>
            <a:ext cx="90390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400" dirty="0" smtClean="0"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cs typeface="Arial"/>
              </a:rPr>
              <a:t> Virtual </a:t>
            </a:r>
            <a:r>
              <a:rPr lang="fr-FR" sz="2400" dirty="0" err="1" smtClean="0">
                <a:cs typeface="Arial"/>
              </a:rPr>
              <a:t>chemistry</a:t>
            </a:r>
            <a:r>
              <a:rPr lang="fr-FR" sz="2400" dirty="0" smtClean="0">
                <a:cs typeface="Arial"/>
              </a:rPr>
              <a:t>: a </a:t>
            </a:r>
            <a:r>
              <a:rPr lang="fr-FR" sz="2400" dirty="0" err="1" smtClean="0">
                <a:cs typeface="Arial"/>
              </a:rPr>
              <a:t>chemistry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grid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element</a:t>
            </a:r>
            <a:r>
              <a:rPr lang="fr-FR" sz="2400" dirty="0" smtClean="0">
                <a:cs typeface="Arial"/>
              </a:rPr>
              <a:t> = an </a:t>
            </a:r>
            <a:r>
              <a:rPr lang="fr-FR" sz="2400" dirty="0" err="1" smtClean="0">
                <a:cs typeface="Arial"/>
              </a:rPr>
              <a:t>OpenCL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core</a:t>
            </a:r>
            <a:endParaRPr lang="fr-FR" sz="2400" dirty="0" smtClean="0">
              <a:cs typeface="Arial"/>
            </a:endParaRPr>
          </a:p>
          <a:p>
            <a:r>
              <a:rPr lang="fr-FR" sz="2400" dirty="0" smtClean="0">
                <a:cs typeface="Arial"/>
              </a:rPr>
              <a:t>    </a:t>
            </a:r>
            <a:r>
              <a:rPr lang="fr-FR" sz="20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each</a:t>
            </a: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core</a:t>
            </a:r>
            <a:r>
              <a:rPr lang="fr-FR" sz="2000" dirty="0" smtClean="0">
                <a:cs typeface="Arial"/>
              </a:rPr>
              <a:t>, </a:t>
            </a:r>
            <a:r>
              <a:rPr lang="fr-FR" sz="2000" dirty="0" err="1" smtClean="0">
                <a:cs typeface="Arial"/>
              </a:rPr>
              <a:t>two</a:t>
            </a: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synchronized</a:t>
            </a: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tasks</a:t>
            </a:r>
            <a:r>
              <a:rPr lang="fr-FR" sz="2000" dirty="0" smtClean="0">
                <a:cs typeface="Arial"/>
              </a:rPr>
              <a:t>: 1) diffusion and 2) </a:t>
            </a:r>
            <a:r>
              <a:rPr lang="fr-FR" sz="2000" dirty="0" err="1" smtClean="0">
                <a:cs typeface="Arial"/>
              </a:rPr>
              <a:t>reactions</a:t>
            </a:r>
            <a:r>
              <a:rPr lang="fr-FR" sz="2000" dirty="0" smtClean="0">
                <a:cs typeface="Arial"/>
              </a:rPr>
              <a:t>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610" y="1763155"/>
            <a:ext cx="4184870" cy="211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820507" y="4824082"/>
            <a:ext cx="2367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  <a:latin typeface="Arial"/>
                <a:cs typeface="Arial"/>
              </a:rPr>
              <a:t>No </a:t>
            </a:r>
            <a:r>
              <a:rPr lang="fr-FR" sz="2000" dirty="0" err="1" smtClean="0">
                <a:solidFill>
                  <a:srgbClr val="FF0000"/>
                </a:solidFill>
                <a:latin typeface="Arial"/>
                <a:cs typeface="Arial"/>
              </a:rPr>
              <a:t>synchronization</a:t>
            </a:r>
            <a:endParaRPr lang="fr-FR" sz="20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fr-FR" sz="2000" dirty="0" err="1" smtClean="0">
                <a:solidFill>
                  <a:srgbClr val="FF0000"/>
                </a:solidFill>
                <a:latin typeface="Arial"/>
                <a:cs typeface="Arial"/>
              </a:rPr>
              <a:t>required</a:t>
            </a:r>
            <a:endParaRPr lang="fr-FR" sz="2000" dirty="0" smtClean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70224" y="4989952"/>
            <a:ext cx="4652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 smtClean="0">
                <a:latin typeface="Wingdings"/>
                <a:ea typeface="Wingdings"/>
                <a:cs typeface="Wingdings"/>
              </a:rPr>
              <a:t></a:t>
            </a:r>
            <a:endParaRPr lang="fr-FR" sz="24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4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21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0" y="971767"/>
            <a:ext cx="9165287" cy="1588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1450" y="979027"/>
            <a:ext cx="9165287" cy="1588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1668556" y="5985885"/>
            <a:ext cx="109061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Arial Unicode MS"/>
                <a:cs typeface="Arial Unicode MS"/>
              </a:rPr>
              <a:t>(</a:t>
            </a:r>
            <a:r>
              <a:rPr lang="fr-FR" sz="1100" dirty="0" err="1" smtClean="0">
                <a:latin typeface="Arial Unicode MS"/>
                <a:cs typeface="Arial Unicode MS"/>
              </a:rPr>
              <a:t>cell</a:t>
            </a:r>
            <a:r>
              <a:rPr lang="fr-FR" sz="1100" dirty="0" smtClean="0">
                <a:latin typeface="Arial Unicode MS"/>
                <a:cs typeface="Arial Unicode MS"/>
              </a:rPr>
              <a:t> </a:t>
            </a:r>
            <a:r>
              <a:rPr lang="fr-FR" sz="1100" dirty="0" err="1" smtClean="0">
                <a:latin typeface="Arial Unicode MS"/>
                <a:cs typeface="Arial Unicode MS"/>
              </a:rPr>
              <a:t>sorting</a:t>
            </a:r>
            <a:r>
              <a:rPr lang="fr-FR" sz="1100" dirty="0" smtClean="0">
                <a:latin typeface="Arial Unicode MS"/>
                <a:cs typeface="Arial Unicode MS"/>
              </a:rPr>
              <a:t>)</a:t>
            </a:r>
            <a:endParaRPr lang="fr-FR" sz="1100" dirty="0">
              <a:latin typeface="Arial Unicode MS"/>
              <a:cs typeface="Arial Unicode MS"/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1112762" y="92894"/>
            <a:ext cx="7003143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Parallel</a:t>
            </a:r>
            <a:r>
              <a:rPr lang="fr-FR" dirty="0" smtClean="0"/>
              <a:t> </a:t>
            </a:r>
            <a:r>
              <a:rPr lang="fr-FR" dirty="0" err="1" smtClean="0"/>
              <a:t>implementation</a:t>
            </a:r>
            <a:r>
              <a:rPr lang="fr-FR" dirty="0" smtClean="0"/>
              <a:t> (3/3)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118" y="1244655"/>
            <a:ext cx="8686800" cy="253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118" y="3908720"/>
            <a:ext cx="8881783" cy="218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6891286" y="5864935"/>
            <a:ext cx="109061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Arial Unicode MS"/>
                <a:cs typeface="Arial Unicode MS"/>
              </a:rPr>
              <a:t>(</a:t>
            </a:r>
            <a:r>
              <a:rPr lang="fr-FR" sz="1100" dirty="0" err="1" smtClean="0">
                <a:latin typeface="Arial Unicode MS"/>
                <a:cs typeface="Arial Unicode MS"/>
              </a:rPr>
              <a:t>cell</a:t>
            </a:r>
            <a:r>
              <a:rPr lang="fr-FR" sz="1100" dirty="0" smtClean="0">
                <a:latin typeface="Arial Unicode MS"/>
                <a:cs typeface="Arial Unicode MS"/>
              </a:rPr>
              <a:t> </a:t>
            </a:r>
            <a:r>
              <a:rPr lang="fr-FR" sz="1100" dirty="0" err="1" smtClean="0">
                <a:latin typeface="Arial Unicode MS"/>
                <a:cs typeface="Arial Unicode MS"/>
              </a:rPr>
              <a:t>sorting</a:t>
            </a:r>
            <a:r>
              <a:rPr lang="fr-FR" sz="1100" dirty="0" smtClean="0">
                <a:latin typeface="Arial Unicode MS"/>
                <a:cs typeface="Arial Unicode MS"/>
              </a:rPr>
              <a:t>)</a:t>
            </a:r>
            <a:endParaRPr lang="fr-FR" sz="1100" dirty="0">
              <a:latin typeface="Arial Unicode MS"/>
              <a:cs typeface="Arial Unicode MS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308707" y="5434951"/>
            <a:ext cx="561769" cy="466269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22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Starfish</a:t>
            </a:r>
            <a:r>
              <a:rPr lang="fr-FR" dirty="0" smtClean="0"/>
              <a:t> </a:t>
            </a:r>
            <a:r>
              <a:rPr lang="fr-FR" dirty="0" err="1" smtClean="0"/>
              <a:t>growth</a:t>
            </a:r>
            <a:r>
              <a:rPr lang="fr-FR" dirty="0" smtClean="0"/>
              <a:t> (1/2)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2672751" y="954573"/>
            <a:ext cx="32333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cs typeface="Arial"/>
              </a:rPr>
              <a:t>a </a:t>
            </a:r>
            <a:r>
              <a:rPr lang="fr-FR" sz="2400" dirty="0" err="1" smtClean="0">
                <a:cs typeface="Arial"/>
              </a:rPr>
              <a:t>simplified</a:t>
            </a:r>
            <a:r>
              <a:rPr lang="fr-FR" sz="2400" dirty="0" smtClean="0">
                <a:cs typeface="Arial"/>
              </a:rPr>
              <a:t> model</a:t>
            </a:r>
            <a:r>
              <a:rPr lang="fr-FR" sz="2000" dirty="0" smtClean="0">
                <a:cs typeface="Arial"/>
              </a:rPr>
              <a:t>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794" y="4308430"/>
            <a:ext cx="76187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cs typeface="Arial"/>
              </a:rPr>
              <a:t>- AER </a:t>
            </a:r>
            <a:r>
              <a:rPr lang="fr-FR" sz="2000" dirty="0" err="1" smtClean="0">
                <a:cs typeface="Arial"/>
              </a:rPr>
              <a:t>Cells</a:t>
            </a: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secrete</a:t>
            </a:r>
            <a:r>
              <a:rPr lang="fr-FR" sz="2000" dirty="0" smtClean="0">
                <a:cs typeface="Arial"/>
              </a:rPr>
              <a:t> Fgf8 </a:t>
            </a:r>
            <a:r>
              <a:rPr lang="fr-FR" sz="2000" dirty="0" err="1" smtClean="0">
                <a:cs typeface="Arial"/>
              </a:rPr>
              <a:t>molecules</a:t>
            </a:r>
            <a:endParaRPr lang="fr-FR" sz="2000" dirty="0" smtClean="0">
              <a:cs typeface="Arial"/>
            </a:endParaRPr>
          </a:p>
          <a:p>
            <a:pPr>
              <a:buFontTx/>
              <a:buChar char="-"/>
            </a:pPr>
            <a:r>
              <a:rPr lang="fr-FR" sz="2000" dirty="0" smtClean="0">
                <a:cs typeface="Arial"/>
              </a:rPr>
              <a:t> Fgf8 </a:t>
            </a:r>
            <a:r>
              <a:rPr lang="fr-FR" sz="2000" dirty="0" err="1" smtClean="0">
                <a:cs typeface="Arial"/>
              </a:rPr>
              <a:t>molecules</a:t>
            </a: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induce</a:t>
            </a: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mesenchyme</a:t>
            </a:r>
            <a:endParaRPr lang="fr-FR" sz="2000" dirty="0" smtClean="0">
              <a:cs typeface="Arial"/>
            </a:endParaRPr>
          </a:p>
          <a:p>
            <a:r>
              <a:rPr lang="fr-FR" sz="2000" dirty="0" smtClean="0">
                <a:cs typeface="Arial"/>
              </a:rPr>
              <a:t>  </a:t>
            </a:r>
            <a:r>
              <a:rPr lang="fr-FR" sz="2000" dirty="0" err="1" smtClean="0">
                <a:cs typeface="Arial"/>
              </a:rPr>
              <a:t>cells</a:t>
            </a: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proliferation</a:t>
            </a:r>
            <a:endParaRPr lang="fr-FR" sz="2000" dirty="0" smtClean="0">
              <a:cs typeface="Arial"/>
            </a:endParaRPr>
          </a:p>
          <a:p>
            <a:pPr>
              <a:buFontTx/>
              <a:buChar char="-"/>
            </a:pP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Mesenchyme</a:t>
            </a: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cells</a:t>
            </a: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response</a:t>
            </a:r>
            <a:r>
              <a:rPr lang="fr-FR" sz="2000" dirty="0" smtClean="0">
                <a:cs typeface="Arial"/>
              </a:rPr>
              <a:t> to Fgf8</a:t>
            </a:r>
          </a:p>
          <a:p>
            <a:r>
              <a:rPr lang="fr-FR" sz="2000" dirty="0" smtClean="0">
                <a:cs typeface="Arial"/>
              </a:rPr>
              <a:t>  by </a:t>
            </a:r>
            <a:r>
              <a:rPr lang="fr-FR" sz="2000" dirty="0" err="1" smtClean="0">
                <a:cs typeface="Arial"/>
              </a:rPr>
              <a:t>secreting</a:t>
            </a:r>
            <a:r>
              <a:rPr lang="fr-FR" sz="2000" dirty="0" smtClean="0">
                <a:cs typeface="Arial"/>
              </a:rPr>
              <a:t> Fgf10 </a:t>
            </a:r>
            <a:r>
              <a:rPr lang="fr-FR" sz="2000" dirty="0" err="1" smtClean="0">
                <a:cs typeface="Arial"/>
              </a:rPr>
              <a:t>molecules</a:t>
            </a:r>
            <a:endParaRPr lang="fr-FR" sz="2000" dirty="0" smtClean="0">
              <a:cs typeface="Arial"/>
            </a:endParaRPr>
          </a:p>
          <a:p>
            <a:r>
              <a:rPr lang="fr-FR" sz="2000" dirty="0" smtClean="0">
                <a:cs typeface="Arial"/>
              </a:rPr>
              <a:t>- Fgf10 </a:t>
            </a:r>
            <a:r>
              <a:rPr lang="fr-FR" sz="2000" dirty="0" err="1" smtClean="0">
                <a:cs typeface="Arial"/>
              </a:rPr>
              <a:t>molecules</a:t>
            </a:r>
            <a:r>
              <a:rPr lang="fr-FR" sz="2000" dirty="0" smtClean="0">
                <a:cs typeface="Arial"/>
              </a:rPr>
              <a:t> </a:t>
            </a:r>
            <a:r>
              <a:rPr lang="fr-FR" sz="2000" dirty="0" err="1" smtClean="0">
                <a:cs typeface="Arial"/>
              </a:rPr>
              <a:t>maintain</a:t>
            </a:r>
            <a:r>
              <a:rPr lang="fr-FR" sz="2000" dirty="0" smtClean="0">
                <a:cs typeface="Arial"/>
              </a:rPr>
              <a:t> Fgf8 </a:t>
            </a:r>
            <a:r>
              <a:rPr lang="fr-FR" sz="2000" dirty="0" err="1" smtClean="0">
                <a:cs typeface="Arial"/>
              </a:rPr>
              <a:t>secretion</a:t>
            </a:r>
            <a:endParaRPr lang="fr-FR" sz="2000" dirty="0" smtClean="0">
              <a:cs typeface="Arial"/>
            </a:endParaRPr>
          </a:p>
          <a:p>
            <a:r>
              <a:rPr lang="fr-FR" sz="2000" dirty="0" smtClean="0">
                <a:cs typeface="Arial"/>
              </a:rPr>
              <a:t> </a:t>
            </a:r>
          </a:p>
        </p:txBody>
      </p:sp>
      <p:grpSp>
        <p:nvGrpSpPr>
          <p:cNvPr id="2" name="Grouper 44"/>
          <p:cNvGrpSpPr/>
          <p:nvPr/>
        </p:nvGrpSpPr>
        <p:grpSpPr>
          <a:xfrm>
            <a:off x="5456130" y="1346367"/>
            <a:ext cx="3348000" cy="3348000"/>
            <a:chOff x="4208798" y="2860119"/>
            <a:chExt cx="3348000" cy="3348000"/>
          </a:xfrm>
        </p:grpSpPr>
        <p:pic>
          <p:nvPicPr>
            <p:cNvPr id="33" name="Image 32" descr="vlcsnap-2015-05-03-12h34m45s61.png"/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8798" y="2860119"/>
              <a:ext cx="3348000" cy="3348000"/>
            </a:xfrm>
            <a:prstGeom prst="rect">
              <a:avLst/>
            </a:prstGeom>
          </p:spPr>
        </p:pic>
        <p:sp>
          <p:nvSpPr>
            <p:cNvPr id="35" name="Ellipse 34"/>
            <p:cNvSpPr/>
            <p:nvPr/>
          </p:nvSpPr>
          <p:spPr>
            <a:xfrm>
              <a:off x="5379271" y="3146436"/>
              <a:ext cx="387048" cy="27819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/>
            <p:cNvSpPr/>
            <p:nvPr/>
          </p:nvSpPr>
          <p:spPr>
            <a:xfrm>
              <a:off x="6447283" y="5099353"/>
              <a:ext cx="387048" cy="27819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5519054" y="5390848"/>
              <a:ext cx="387048" cy="27819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42"/>
            <p:cNvSpPr/>
            <p:nvPr/>
          </p:nvSpPr>
          <p:spPr>
            <a:xfrm>
              <a:off x="4520418" y="4983560"/>
              <a:ext cx="387048" cy="27819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/>
            <p:cNvSpPr/>
            <p:nvPr/>
          </p:nvSpPr>
          <p:spPr>
            <a:xfrm>
              <a:off x="4297422" y="4727955"/>
              <a:ext cx="387048" cy="27819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5258046" y="5092099"/>
            <a:ext cx="3885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cs typeface="Arial"/>
              </a:rPr>
              <a:t>Problem</a:t>
            </a:r>
            <a:r>
              <a:rPr lang="fr-FR" sz="2400" dirty="0" smtClean="0">
                <a:cs typeface="Arial"/>
              </a:rPr>
              <a:t>: </a:t>
            </a:r>
            <a:r>
              <a:rPr lang="fr-FR" sz="2400" dirty="0" err="1" smtClean="0">
                <a:cs typeface="Arial"/>
              </a:rPr>
              <a:t>we</a:t>
            </a:r>
            <a:r>
              <a:rPr lang="fr-FR" sz="2400" dirty="0" smtClean="0">
                <a:cs typeface="Arial"/>
              </a:rPr>
              <a:t> put the right   </a:t>
            </a:r>
          </a:p>
          <a:p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cells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at</a:t>
            </a:r>
            <a:r>
              <a:rPr lang="fr-FR" sz="2400" dirty="0" smtClean="0">
                <a:cs typeface="Arial"/>
              </a:rPr>
              <a:t> the right places….</a:t>
            </a:r>
            <a:r>
              <a:rPr lang="fr-FR" sz="2000" dirty="0" smtClean="0">
                <a:cs typeface="Arial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05429" y="3442845"/>
            <a:ext cx="349093" cy="139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071" y="1499202"/>
            <a:ext cx="4530722" cy="280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rme libre 16"/>
          <p:cNvSpPr/>
          <p:nvPr/>
        </p:nvSpPr>
        <p:spPr>
          <a:xfrm>
            <a:off x="5978429" y="4386590"/>
            <a:ext cx="2303402" cy="307777"/>
          </a:xfrm>
          <a:custGeom>
            <a:avLst/>
            <a:gdLst>
              <a:gd name="connsiteX0" fmla="*/ 0 w 1250417"/>
              <a:gd name="connsiteY0" fmla="*/ 0 h 307777"/>
              <a:gd name="connsiteX1" fmla="*/ 1250417 w 1250417"/>
              <a:gd name="connsiteY1" fmla="*/ 0 h 307777"/>
              <a:gd name="connsiteX2" fmla="*/ 1250417 w 1250417"/>
              <a:gd name="connsiteY2" fmla="*/ 307777 h 307777"/>
              <a:gd name="connsiteX3" fmla="*/ 0 w 1250417"/>
              <a:gd name="connsiteY3" fmla="*/ 307777 h 307777"/>
              <a:gd name="connsiteX4" fmla="*/ 0 w 1250417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417" h="307777">
                <a:moveTo>
                  <a:pt x="0" y="0"/>
                </a:moveTo>
                <a:lnTo>
                  <a:pt x="1250417" y="0"/>
                </a:lnTo>
                <a:lnTo>
                  <a:pt x="1250417" y="307777"/>
                </a:lnTo>
                <a:lnTo>
                  <a:pt x="0" y="3077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Arial"/>
                <a:cs typeface="Arial"/>
              </a:rPr>
              <a:t>starfishgrowth.mp4</a:t>
            </a:r>
            <a:endParaRPr lang="fr-FR" sz="14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23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Starfish</a:t>
            </a:r>
            <a:r>
              <a:rPr lang="fr-FR" dirty="0" smtClean="0"/>
              <a:t> </a:t>
            </a:r>
            <a:r>
              <a:rPr lang="fr-FR" dirty="0" err="1" smtClean="0"/>
              <a:t>growth</a:t>
            </a:r>
            <a:r>
              <a:rPr lang="fr-FR" dirty="0" smtClean="0"/>
              <a:t> (2/2)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33" name="Image 32" descr="vlcsnap-2015-05-03-12h34m45s61.png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45747" y="1481801"/>
            <a:ext cx="3348000" cy="3348000"/>
          </a:xfrm>
          <a:prstGeom prst="rect">
            <a:avLst/>
          </a:prstGeom>
        </p:spPr>
      </p:pic>
      <p:sp>
        <p:nvSpPr>
          <p:cNvPr id="23" name="Hexagone 22"/>
          <p:cNvSpPr/>
          <p:nvPr/>
        </p:nvSpPr>
        <p:spPr>
          <a:xfrm>
            <a:off x="1439333" y="3031825"/>
            <a:ext cx="193524" cy="209699"/>
          </a:xfrm>
          <a:prstGeom prst="hexagon">
            <a:avLst/>
          </a:prstGeom>
          <a:solidFill>
            <a:srgbClr val="00BB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2552092" y="3140680"/>
            <a:ext cx="2201333" cy="158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re 1"/>
          <p:cNvSpPr txBox="1">
            <a:spLocks/>
          </p:cNvSpPr>
          <p:nvPr/>
        </p:nvSpPr>
        <p:spPr>
          <a:xfrm>
            <a:off x="1693332" y="2643439"/>
            <a:ext cx="3967239" cy="801204"/>
          </a:xfrm>
          <a:prstGeom prst="rect">
            <a:avLst/>
          </a:prstGeom>
        </p:spPr>
        <p:txBody>
          <a:bodyPr>
            <a:normAutofit fontScale="5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noProof="0" dirty="0" err="1" smtClean="0">
                <a:latin typeface="+mj-lt"/>
                <a:ea typeface="+mj-ea"/>
                <a:cs typeface="+mj-cs"/>
              </a:rPr>
              <a:t>What</a:t>
            </a:r>
            <a:r>
              <a:rPr lang="fr-FR" sz="4400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4400" noProof="0" dirty="0" err="1" smtClean="0">
                <a:latin typeface="+mj-lt"/>
                <a:ea typeface="+mj-ea"/>
                <a:cs typeface="+mj-cs"/>
              </a:rPr>
              <a:t>is</a:t>
            </a:r>
            <a:r>
              <a:rPr lang="fr-FR" sz="4400" noProof="0" dirty="0" smtClean="0">
                <a:latin typeface="+mj-lt"/>
                <a:ea typeface="+mj-ea"/>
                <a:cs typeface="+mj-cs"/>
              </a:rPr>
              <a:t> the « program » ?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24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-176168" y="72570"/>
            <a:ext cx="9416928" cy="762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FR" dirty="0" err="1" smtClean="0"/>
              <a:t>Towards</a:t>
            </a:r>
            <a:r>
              <a:rPr lang="fr-FR" dirty="0" smtClean="0"/>
              <a:t> </a:t>
            </a:r>
            <a:r>
              <a:rPr lang="fr-FR" dirty="0" err="1" smtClean="0"/>
              <a:t>morphogenesis</a:t>
            </a:r>
            <a:r>
              <a:rPr lang="fr-FR" dirty="0" smtClean="0"/>
              <a:t> modeling..?</a:t>
            </a:r>
            <a:r>
              <a:rPr lang="fr-FR" sz="2667" dirty="0" smtClean="0"/>
              <a:t>(1/2)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1424680" y="2776484"/>
            <a:ext cx="7247615" cy="45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 err="1" smtClean="0">
                <a:latin typeface="+mj-lt"/>
                <a:ea typeface="+mj-ea"/>
                <a:cs typeface="+mj-cs"/>
              </a:rPr>
              <a:t>Early</a:t>
            </a:r>
            <a:r>
              <a:rPr lang="fr-FR" sz="2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2400" dirty="0" err="1" smtClean="0">
                <a:latin typeface="+mj-lt"/>
                <a:ea typeface="+mj-ea"/>
                <a:cs typeface="+mj-cs"/>
              </a:rPr>
              <a:t>zebrafish</a:t>
            </a:r>
            <a:r>
              <a:rPr lang="fr-FR" sz="2400" dirty="0" smtClean="0">
                <a:latin typeface="+mj-lt"/>
                <a:ea typeface="+mj-ea"/>
                <a:cs typeface="+mj-cs"/>
              </a:rPr>
              <a:t> </a:t>
            </a:r>
            <a:r>
              <a:rPr lang="fr-FR" sz="2400" dirty="0" err="1" smtClean="0">
                <a:latin typeface="+mj-lt"/>
                <a:ea typeface="+mj-ea"/>
                <a:cs typeface="+mj-cs"/>
              </a:rPr>
              <a:t>embryo</a:t>
            </a:r>
            <a:r>
              <a:rPr lang="fr-FR" sz="2400" dirty="0" smtClean="0">
                <a:latin typeface="+mj-lt"/>
                <a:ea typeface="+mj-ea"/>
                <a:cs typeface="+mj-cs"/>
              </a:rPr>
              <a:t>, </a:t>
            </a:r>
            <a:r>
              <a:rPr lang="fr-FR" sz="2400" dirty="0" err="1" smtClean="0">
                <a:latin typeface="+mj-lt"/>
                <a:ea typeface="+mj-ea"/>
                <a:cs typeface="+mj-cs"/>
              </a:rPr>
              <a:t>from</a:t>
            </a:r>
            <a:r>
              <a:rPr lang="fr-FR" sz="2400" dirty="0" smtClean="0">
                <a:latin typeface="+mj-lt"/>
                <a:ea typeface="+mj-ea"/>
                <a:cs typeface="+mj-cs"/>
              </a:rPr>
              <a:t> [N. Olivier et al, 2010]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Image 19" descr="zebrafishembryo-0R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45" y="976259"/>
            <a:ext cx="2628900" cy="1800225"/>
          </a:xfrm>
          <a:prstGeom prst="rect">
            <a:avLst/>
          </a:prstGeom>
        </p:spPr>
      </p:pic>
      <p:pic>
        <p:nvPicPr>
          <p:cNvPr id="21" name="Image 20" descr="zebrafishembryo-1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855" y="978763"/>
            <a:ext cx="2628900" cy="1800225"/>
          </a:xfrm>
          <a:prstGeom prst="rect">
            <a:avLst/>
          </a:prstGeom>
        </p:spPr>
      </p:pic>
      <p:pic>
        <p:nvPicPr>
          <p:cNvPr id="22" name="Image 21" descr="zebrafishembryo-2R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575" y="978763"/>
            <a:ext cx="2619375" cy="1800225"/>
          </a:xfrm>
          <a:prstGeom prst="rect">
            <a:avLst/>
          </a:prstGeom>
        </p:spPr>
      </p:pic>
      <p:pic>
        <p:nvPicPr>
          <p:cNvPr id="23" name="Image 22" descr="zebrafishembryo-3R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580" y="978763"/>
            <a:ext cx="2619375" cy="18002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7503" y="3694399"/>
            <a:ext cx="82847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latin typeface="Arial"/>
                <a:cs typeface="Arial"/>
              </a:rPr>
              <a:t>During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early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embryogenesis</a:t>
            </a:r>
            <a:r>
              <a:rPr lang="fr-FR" sz="2400" dirty="0" smtClean="0">
                <a:latin typeface="Arial"/>
                <a:cs typeface="Arial"/>
              </a:rPr>
              <a:t>, </a:t>
            </a:r>
            <a:r>
              <a:rPr lang="fr-FR" sz="2400" dirty="0" err="1" smtClean="0">
                <a:latin typeface="Arial"/>
                <a:cs typeface="Arial"/>
              </a:rPr>
              <a:t>we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can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see</a:t>
            </a:r>
            <a:r>
              <a:rPr lang="fr-FR" sz="2400" dirty="0" smtClean="0">
                <a:latin typeface="Arial"/>
                <a:cs typeface="Arial"/>
              </a:rPr>
              <a:t> (probable) :</a:t>
            </a: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Geometric</a:t>
            </a:r>
            <a:r>
              <a:rPr lang="fr-FR" sz="2400" dirty="0" smtClean="0">
                <a:latin typeface="Arial"/>
                <a:cs typeface="Arial"/>
              </a:rPr>
              <a:t> segmentation</a:t>
            </a: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Deterministic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process</a:t>
            </a: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3313" y="5321294"/>
            <a:ext cx="88169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latin typeface="Arial"/>
                <a:cs typeface="Arial"/>
              </a:rPr>
              <a:t>What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is</a:t>
            </a:r>
            <a:r>
              <a:rPr lang="fr-FR" sz="2400" dirty="0" smtClean="0">
                <a:latin typeface="Arial"/>
                <a:cs typeface="Arial"/>
              </a:rPr>
              <a:t> the program </a:t>
            </a:r>
            <a:r>
              <a:rPr lang="fr-FR" sz="2400" dirty="0" err="1" smtClean="0">
                <a:latin typeface="Arial"/>
                <a:cs typeface="Arial"/>
              </a:rPr>
              <a:t>within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cells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that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controls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their</a:t>
            </a:r>
            <a:r>
              <a:rPr lang="fr-FR" sz="2400" dirty="0" smtClean="0">
                <a:latin typeface="Arial"/>
                <a:cs typeface="Arial"/>
              </a:rPr>
              <a:t> placement and </a:t>
            </a:r>
            <a:r>
              <a:rPr lang="fr-FR" sz="2400" dirty="0" err="1" smtClean="0">
                <a:latin typeface="Arial"/>
                <a:cs typeface="Arial"/>
              </a:rPr>
              <a:t>their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differentiation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at</a:t>
            </a:r>
            <a:r>
              <a:rPr lang="fr-FR" sz="2400" dirty="0" smtClean="0">
                <a:latin typeface="Arial"/>
                <a:cs typeface="Arial"/>
              </a:rPr>
              <a:t> the </a:t>
            </a:r>
            <a:r>
              <a:rPr lang="fr-FR" sz="2400" dirty="0" err="1" smtClean="0">
                <a:latin typeface="Arial"/>
                <a:cs typeface="Arial"/>
              </a:rPr>
              <a:t>early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embryogenesis</a:t>
            </a:r>
            <a:r>
              <a:rPr lang="fr-FR" sz="2400" dirty="0" smtClean="0">
                <a:latin typeface="Arial"/>
                <a:cs typeface="Arial"/>
              </a:rPr>
              <a:t>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25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266096" y="2829225"/>
            <a:ext cx="88416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latin typeface="Arial"/>
                <a:cs typeface="Arial"/>
              </a:rPr>
              <a:t>Idea</a:t>
            </a:r>
            <a:r>
              <a:rPr lang="fr-FR" sz="2400" dirty="0" smtClean="0">
                <a:latin typeface="Arial"/>
                <a:cs typeface="Arial"/>
              </a:rPr>
              <a:t>:</a:t>
            </a:r>
          </a:p>
          <a:p>
            <a:endParaRPr lang="fr-FR" sz="4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Find</a:t>
            </a:r>
            <a:r>
              <a:rPr lang="fr-FR" sz="2400" dirty="0" smtClean="0">
                <a:latin typeface="Arial"/>
                <a:cs typeface="Arial"/>
              </a:rPr>
              <a:t> a </a:t>
            </a:r>
            <a:r>
              <a:rPr lang="fr-FR" sz="2400" dirty="0" err="1" smtClean="0">
                <a:latin typeface="Arial"/>
                <a:cs typeface="Arial"/>
              </a:rPr>
              <a:t>mathematical</a:t>
            </a:r>
            <a:r>
              <a:rPr lang="fr-FR" sz="2400" dirty="0" smtClean="0">
                <a:latin typeface="Arial"/>
                <a:cs typeface="Arial"/>
              </a:rPr>
              <a:t> model of a </a:t>
            </a:r>
            <a:r>
              <a:rPr lang="fr-FR" sz="2400" dirty="0" err="1" smtClean="0">
                <a:latin typeface="Arial"/>
                <a:cs typeface="Arial"/>
              </a:rPr>
              <a:t>well-guided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morphogenesis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Generate</a:t>
            </a:r>
            <a:r>
              <a:rPr lang="fr-FR" sz="2400" dirty="0" smtClean="0">
                <a:latin typeface="Arial"/>
                <a:cs typeface="Arial"/>
              </a:rPr>
              <a:t>, </a:t>
            </a:r>
            <a:r>
              <a:rPr lang="fr-FR" sz="2400" dirty="0" err="1" smtClean="0">
                <a:latin typeface="Arial"/>
                <a:cs typeface="Arial"/>
              </a:rPr>
              <a:t>from</a:t>
            </a:r>
            <a:r>
              <a:rPr lang="fr-FR" sz="2400" dirty="0" smtClean="0">
                <a:latin typeface="Arial"/>
                <a:cs typeface="Arial"/>
              </a:rPr>
              <a:t> a single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, all </a:t>
            </a:r>
            <a:r>
              <a:rPr lang="fr-FR" sz="2400" dirty="0" err="1" smtClean="0">
                <a:latin typeface="Arial"/>
                <a:cs typeface="Arial"/>
              </a:rPr>
              <a:t>early</a:t>
            </a:r>
            <a:r>
              <a:rPr lang="fr-FR" sz="2400" dirty="0" smtClean="0">
                <a:latin typeface="Arial"/>
                <a:cs typeface="Arial"/>
              </a:rPr>
              <a:t> tissues and the  </a:t>
            </a:r>
          </a:p>
          <a:p>
            <a:r>
              <a:rPr lang="fr-FR" sz="2400" dirty="0" smtClean="0">
                <a:latin typeface="Arial"/>
                <a:cs typeface="Arial"/>
              </a:rPr>
              <a:t>    </a:t>
            </a:r>
            <a:r>
              <a:rPr lang="fr-FR" sz="2400" dirty="0" err="1" smtClean="0">
                <a:latin typeface="Arial"/>
                <a:cs typeface="Arial"/>
              </a:rPr>
              <a:t>associate</a:t>
            </a:r>
            <a:r>
              <a:rPr lang="fr-FR" sz="2400" dirty="0" smtClean="0">
                <a:latin typeface="Arial"/>
                <a:cs typeface="Arial"/>
              </a:rPr>
              <a:t> programs</a:t>
            </a:r>
          </a:p>
        </p:txBody>
      </p:sp>
      <p:grpSp>
        <p:nvGrpSpPr>
          <p:cNvPr id="43" name="Grouper 42"/>
          <p:cNvGrpSpPr/>
          <p:nvPr/>
        </p:nvGrpSpPr>
        <p:grpSpPr>
          <a:xfrm>
            <a:off x="1674813" y="751415"/>
            <a:ext cx="5972563" cy="2512119"/>
            <a:chOff x="1674813" y="1307785"/>
            <a:chExt cx="5972563" cy="2512119"/>
          </a:xfrm>
        </p:grpSpPr>
        <p:pic>
          <p:nvPicPr>
            <p:cNvPr id="42" name="Image 41" descr="zebranumembryo-4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4813" y="1307785"/>
              <a:ext cx="4295775" cy="2343150"/>
            </a:xfrm>
            <a:prstGeom prst="rect">
              <a:avLst/>
            </a:prstGeom>
          </p:spPr>
        </p:pic>
        <p:pic>
          <p:nvPicPr>
            <p:cNvPr id="15" name="Image 14" descr="fish-zebra-stripes-wallpaper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028001" y="1727175"/>
              <a:ext cx="2619375" cy="2092729"/>
            </a:xfrm>
            <a:prstGeom prst="rect">
              <a:avLst/>
            </a:prstGeom>
          </p:spPr>
        </p:pic>
      </p:grpSp>
      <p:cxnSp>
        <p:nvCxnSpPr>
          <p:cNvPr id="45" name="Connecteur droit 44"/>
          <p:cNvCxnSpPr/>
          <p:nvPr/>
        </p:nvCxnSpPr>
        <p:spPr>
          <a:xfrm>
            <a:off x="0" y="970768"/>
            <a:ext cx="9165287" cy="1588"/>
          </a:xfrm>
          <a:prstGeom prst="line">
            <a:avLst/>
          </a:prstGeom>
          <a:ln w="508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53645" y="4608089"/>
            <a:ext cx="541322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latin typeface="Arial"/>
                <a:cs typeface="Arial"/>
              </a:rPr>
              <a:t>Problem</a:t>
            </a:r>
            <a:r>
              <a:rPr lang="fr-FR" sz="2400" dirty="0" smtClean="0">
                <a:latin typeface="Arial"/>
                <a:cs typeface="Arial"/>
              </a:rPr>
              <a:t>:</a:t>
            </a:r>
          </a:p>
          <a:p>
            <a:endParaRPr lang="fr-FR" sz="4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Huge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number</a:t>
            </a:r>
            <a:r>
              <a:rPr lang="fr-FR" sz="2400" dirty="0" smtClean="0">
                <a:latin typeface="Arial"/>
                <a:cs typeface="Arial"/>
              </a:rPr>
              <a:t> of </a:t>
            </a:r>
            <a:r>
              <a:rPr lang="fr-FR" sz="2400" dirty="0" err="1" smtClean="0">
                <a:latin typeface="Arial"/>
                <a:cs typeface="Arial"/>
              </a:rPr>
              <a:t>possibilities</a:t>
            </a:r>
            <a:r>
              <a:rPr lang="fr-FR" sz="2400" dirty="0" smtClean="0">
                <a:latin typeface="Arial"/>
                <a:cs typeface="Arial"/>
              </a:rPr>
              <a:t> !</a:t>
            </a:r>
          </a:p>
        </p:txBody>
      </p:sp>
      <p:sp>
        <p:nvSpPr>
          <p:cNvPr id="48" name="Titre 1"/>
          <p:cNvSpPr txBox="1">
            <a:spLocks/>
          </p:cNvSpPr>
          <p:nvPr/>
        </p:nvSpPr>
        <p:spPr>
          <a:xfrm>
            <a:off x="-176168" y="72570"/>
            <a:ext cx="9416928" cy="762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Towards</a:t>
            </a: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morphogenesis</a:t>
            </a: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modeling..?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(1/2)</a:t>
            </a: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096" y="5478927"/>
            <a:ext cx="65697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Arial"/>
                <a:cs typeface="Arial"/>
              </a:rPr>
              <a:t>Our </a:t>
            </a:r>
            <a:r>
              <a:rPr lang="fr-FR" sz="2400" dirty="0" err="1" smtClean="0">
                <a:latin typeface="Arial"/>
                <a:cs typeface="Arial"/>
              </a:rPr>
              <a:t>response</a:t>
            </a:r>
            <a:r>
              <a:rPr lang="fr-FR" sz="2400" dirty="0" smtClean="0">
                <a:latin typeface="Arial"/>
                <a:cs typeface="Arial"/>
              </a:rPr>
              <a:t>:</a:t>
            </a:r>
          </a:p>
          <a:p>
            <a:endParaRPr lang="fr-FR" sz="4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Tissue </a:t>
            </a:r>
            <a:r>
              <a:rPr lang="fr-FR" sz="2400" dirty="0" err="1" smtClean="0">
                <a:latin typeface="Arial"/>
                <a:cs typeface="Arial"/>
              </a:rPr>
              <a:t>morphogenesis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is</a:t>
            </a:r>
            <a:r>
              <a:rPr lang="fr-FR" sz="2400" dirty="0" smtClean="0">
                <a:latin typeface="Arial"/>
                <a:cs typeface="Arial"/>
              </a:rPr>
              <a:t> a </a:t>
            </a:r>
            <a:r>
              <a:rPr lang="fr-FR" sz="2400" dirty="0" err="1" smtClean="0">
                <a:latin typeface="Arial"/>
                <a:cs typeface="Arial"/>
              </a:rPr>
              <a:t>viability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problem</a:t>
            </a:r>
            <a:r>
              <a:rPr lang="fr-FR" sz="2400" dirty="0" smtClean="0">
                <a:latin typeface="Arial"/>
                <a:cs typeface="Arial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26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314476" y="2294580"/>
            <a:ext cx="4245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Arial"/>
                <a:cs typeface="Arial"/>
              </a:rPr>
              <a:t>Our </a:t>
            </a:r>
            <a:r>
              <a:rPr lang="fr-FR" sz="2400" dirty="0" err="1" smtClean="0">
                <a:latin typeface="Arial"/>
                <a:cs typeface="Arial"/>
              </a:rPr>
              <a:t>response</a:t>
            </a:r>
            <a:r>
              <a:rPr lang="fr-FR" sz="2400" dirty="0" smtClean="0">
                <a:latin typeface="Arial"/>
                <a:cs typeface="Arial"/>
              </a:rPr>
              <a:t>:</a:t>
            </a: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Tissue </a:t>
            </a:r>
            <a:r>
              <a:rPr lang="fr-FR" sz="2400" dirty="0" err="1" smtClean="0">
                <a:latin typeface="Arial"/>
                <a:cs typeface="Arial"/>
              </a:rPr>
              <a:t>morphogenesis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 </a:t>
            </a:r>
            <a:r>
              <a:rPr lang="fr-FR" sz="2400" dirty="0" err="1" smtClean="0">
                <a:latin typeface="Arial"/>
                <a:cs typeface="Arial"/>
              </a:rPr>
              <a:t>is</a:t>
            </a:r>
            <a:r>
              <a:rPr lang="fr-FR" sz="2400" dirty="0" smtClean="0">
                <a:latin typeface="Arial"/>
                <a:cs typeface="Arial"/>
              </a:rPr>
              <a:t> a </a:t>
            </a:r>
            <a:r>
              <a:rPr lang="fr-FR" sz="2400" dirty="0" err="1" smtClean="0">
                <a:latin typeface="Arial"/>
                <a:cs typeface="Arial"/>
              </a:rPr>
              <a:t>viability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problem</a:t>
            </a:r>
            <a:r>
              <a:rPr lang="fr-FR" sz="2400" dirty="0" smtClean="0">
                <a:latin typeface="Arial"/>
                <a:cs typeface="Arial"/>
              </a:rPr>
              <a:t> !</a:t>
            </a:r>
          </a:p>
        </p:txBody>
      </p:sp>
      <p:cxnSp>
        <p:nvCxnSpPr>
          <p:cNvPr id="45" name="Connecteur droit 44"/>
          <p:cNvCxnSpPr/>
          <p:nvPr/>
        </p:nvCxnSpPr>
        <p:spPr>
          <a:xfrm>
            <a:off x="0" y="970768"/>
            <a:ext cx="9165287" cy="1588"/>
          </a:xfrm>
          <a:prstGeom prst="line">
            <a:avLst/>
          </a:prstGeom>
          <a:ln w="508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Morphogenesis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 :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85800" y="901358"/>
            <a:ext cx="7772400" cy="8012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Our </a:t>
            </a:r>
            <a:r>
              <a:rPr kumimoji="0" lang="fr-FR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approach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(1/2)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096" y="4766821"/>
            <a:ext cx="7447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latin typeface="Arial"/>
                <a:cs typeface="Arial"/>
              </a:rPr>
              <a:t>Viability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Theory</a:t>
            </a:r>
            <a:r>
              <a:rPr lang="fr-FR" sz="2400" dirty="0" smtClean="0">
                <a:latin typeface="Arial"/>
                <a:cs typeface="Arial"/>
              </a:rPr>
              <a:t> (J.P. Aubin, 1991)</a:t>
            </a: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Offers</a:t>
            </a:r>
            <a:r>
              <a:rPr lang="fr-FR" sz="2400" dirty="0" smtClean="0">
                <a:latin typeface="Arial"/>
                <a:cs typeface="Arial"/>
              </a:rPr>
              <a:t> concepts and </a:t>
            </a:r>
            <a:r>
              <a:rPr lang="fr-FR" sz="2400" dirty="0" err="1" smtClean="0">
                <a:latin typeface="Arial"/>
                <a:cs typeface="Arial"/>
              </a:rPr>
              <a:t>methods</a:t>
            </a:r>
            <a:r>
              <a:rPr lang="fr-FR" sz="2400" dirty="0" smtClean="0">
                <a:latin typeface="Arial"/>
                <a:cs typeface="Arial"/>
              </a:rPr>
              <a:t> to control a </a:t>
            </a:r>
            <a:r>
              <a:rPr lang="fr-FR" sz="2400" dirty="0" err="1" smtClean="0">
                <a:latin typeface="Arial"/>
                <a:cs typeface="Arial"/>
              </a:rPr>
              <a:t>dynamic</a:t>
            </a:r>
            <a:r>
              <a:rPr lang="fr-FR" sz="2400" dirty="0" smtClean="0">
                <a:latin typeface="Arial"/>
                <a:cs typeface="Arial"/>
              </a:rPr>
              <a:t>   </a:t>
            </a:r>
          </a:p>
          <a:p>
            <a:r>
              <a:rPr lang="fr-FR" sz="2400" dirty="0" smtClean="0">
                <a:latin typeface="Arial"/>
                <a:cs typeface="Arial"/>
              </a:rPr>
              <a:t>    system to </a:t>
            </a:r>
            <a:r>
              <a:rPr lang="fr-FR" sz="2400" dirty="0" err="1" smtClean="0">
                <a:latin typeface="Arial"/>
                <a:cs typeface="Arial"/>
              </a:rPr>
              <a:t>remain</a:t>
            </a:r>
            <a:r>
              <a:rPr lang="fr-FR" sz="2400" dirty="0" smtClean="0">
                <a:latin typeface="Arial"/>
                <a:cs typeface="Arial"/>
              </a:rPr>
              <a:t> in a set of </a:t>
            </a:r>
            <a:r>
              <a:rPr lang="fr-FR" sz="2400" dirty="0" err="1" smtClean="0">
                <a:latin typeface="Arial"/>
                <a:cs typeface="Arial"/>
              </a:rPr>
              <a:t>constraints</a:t>
            </a:r>
            <a:r>
              <a:rPr lang="fr-FR" sz="2400" dirty="0" smtClean="0">
                <a:latin typeface="Arial"/>
                <a:cs typeface="Arial"/>
              </a:rPr>
              <a:t>.</a:t>
            </a:r>
          </a:p>
        </p:txBody>
      </p:sp>
      <p:pic>
        <p:nvPicPr>
          <p:cNvPr id="12" name="Image 11" descr="via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487" y="1983824"/>
            <a:ext cx="4349070" cy="16341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56326" y="3504937"/>
            <a:ext cx="335038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Arial"/>
                <a:cs typeface="Arial"/>
              </a:rPr>
              <a:t>Graph of viable </a:t>
            </a:r>
            <a:r>
              <a:rPr lang="fr-FR" sz="2400" dirty="0" err="1" smtClean="0">
                <a:latin typeface="Arial"/>
                <a:cs typeface="Arial"/>
              </a:rPr>
              <a:t>evolution</a:t>
            </a:r>
            <a:r>
              <a:rPr lang="fr-FR" sz="2400" dirty="0" smtClean="0">
                <a:latin typeface="Arial"/>
                <a:cs typeface="Arial"/>
              </a:rPr>
              <a:t> in a </a:t>
            </a:r>
            <a:r>
              <a:rPr lang="fr-FR" sz="2400" i="1" dirty="0" smtClean="0">
                <a:latin typeface="Arial"/>
                <a:cs typeface="Arial"/>
              </a:rPr>
              <a:t>tube</a:t>
            </a:r>
            <a:r>
              <a:rPr lang="fr-FR" sz="2400" dirty="0" smtClean="0">
                <a:latin typeface="Arial"/>
                <a:cs typeface="Arial"/>
              </a:rPr>
              <a:t>,</a:t>
            </a:r>
          </a:p>
          <a:p>
            <a:r>
              <a:rPr lang="fr-FR" sz="2400" dirty="0" err="1" smtClean="0">
                <a:latin typeface="Arial"/>
                <a:cs typeface="Arial"/>
              </a:rPr>
              <a:t>from</a:t>
            </a:r>
            <a:r>
              <a:rPr lang="fr-FR" sz="2400" dirty="0" smtClean="0">
                <a:latin typeface="Arial"/>
                <a:cs typeface="Arial"/>
              </a:rPr>
              <a:t> [J.P. Aubin, 2001]</a:t>
            </a:r>
          </a:p>
          <a:p>
            <a:endParaRPr lang="fr-FR" sz="4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27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>
            <a:off x="0" y="970768"/>
            <a:ext cx="9165287" cy="1588"/>
          </a:xfrm>
          <a:prstGeom prst="line">
            <a:avLst/>
          </a:prstGeom>
          <a:ln w="508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Morphogenesis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 :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85800" y="901358"/>
            <a:ext cx="7772400" cy="8012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Our </a:t>
            </a:r>
            <a:r>
              <a:rPr kumimoji="0" lang="fr-FR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approach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(2/2)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239" y="3737429"/>
            <a:ext cx="7447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latin typeface="Arial"/>
                <a:cs typeface="Arial"/>
              </a:rPr>
              <a:t>Viability</a:t>
            </a:r>
            <a:r>
              <a:rPr lang="fr-FR" sz="2400" dirty="0" smtClean="0">
                <a:latin typeface="Arial"/>
                <a:cs typeface="Arial"/>
              </a:rPr>
              <a:t> concepts in </a:t>
            </a:r>
            <a:r>
              <a:rPr lang="fr-FR" sz="2400" dirty="0" err="1" smtClean="0">
                <a:latin typeface="Arial"/>
                <a:cs typeface="Arial"/>
              </a:rPr>
              <a:t>morphogenesis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A </a:t>
            </a:r>
            <a:r>
              <a:rPr lang="fr-FR" sz="2400" dirty="0" err="1" smtClean="0">
                <a:latin typeface="Arial"/>
                <a:cs typeface="Arial"/>
              </a:rPr>
              <a:t>shape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is</a:t>
            </a:r>
            <a:r>
              <a:rPr lang="fr-FR" sz="2400" dirty="0" smtClean="0">
                <a:latin typeface="Arial"/>
                <a:cs typeface="Arial"/>
              </a:rPr>
              <a:t> a </a:t>
            </a:r>
            <a:r>
              <a:rPr lang="fr-FR" sz="2400" b="1" dirty="0" smtClean="0">
                <a:latin typeface="Arial"/>
                <a:cs typeface="Arial"/>
              </a:rPr>
              <a:t>state</a:t>
            </a:r>
          </a:p>
          <a:p>
            <a:endParaRPr lang="fr-FR" sz="4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The directions of division are the </a:t>
            </a:r>
            <a:r>
              <a:rPr lang="fr-FR" sz="2400" b="1" dirty="0" err="1" smtClean="0">
                <a:latin typeface="Arial"/>
                <a:cs typeface="Arial"/>
              </a:rPr>
              <a:t>controls</a:t>
            </a:r>
            <a:endParaRPr lang="fr-FR" sz="2400" b="1" dirty="0" smtClean="0">
              <a:latin typeface="Arial"/>
              <a:cs typeface="Arial"/>
            </a:endParaRPr>
          </a:p>
          <a:p>
            <a:endParaRPr lang="fr-FR" sz="4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The tissues </a:t>
            </a:r>
            <a:r>
              <a:rPr lang="fr-FR" sz="2400" dirty="0" err="1" smtClean="0">
                <a:latin typeface="Arial"/>
                <a:cs typeface="Arial"/>
              </a:rPr>
              <a:t>evolve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under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constraints</a:t>
            </a:r>
            <a:endParaRPr lang="fr-FR" sz="2400" b="1" dirty="0" smtClean="0">
              <a:latin typeface="Arial"/>
              <a:cs typeface="Arial"/>
            </a:endParaRPr>
          </a:p>
          <a:p>
            <a:endParaRPr lang="fr-FR" sz="4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A </a:t>
            </a:r>
            <a:r>
              <a:rPr lang="fr-FR" sz="2400" dirty="0" err="1" smtClean="0">
                <a:latin typeface="Arial"/>
                <a:cs typeface="Arial"/>
              </a:rPr>
              <a:t>shape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can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be</a:t>
            </a:r>
            <a:r>
              <a:rPr lang="fr-FR" sz="2400" dirty="0" smtClean="0">
                <a:latin typeface="Arial"/>
                <a:cs typeface="Arial"/>
              </a:rPr>
              <a:t> set as a </a:t>
            </a:r>
            <a:r>
              <a:rPr lang="fr-FR" sz="2400" b="1" dirty="0" err="1" smtClean="0">
                <a:latin typeface="Arial"/>
                <a:cs typeface="Arial"/>
              </a:rPr>
              <a:t>target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</a:p>
        </p:txBody>
      </p:sp>
      <p:pic>
        <p:nvPicPr>
          <p:cNvPr id="12" name="Image 11" descr="via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28" y="1811417"/>
            <a:ext cx="4349070" cy="163419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46904" y="2074873"/>
            <a:ext cx="335038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Arial"/>
                <a:cs typeface="Arial"/>
              </a:rPr>
              <a:t>Graph of viable </a:t>
            </a:r>
            <a:r>
              <a:rPr lang="fr-FR" sz="2400" dirty="0" err="1" smtClean="0">
                <a:latin typeface="Arial"/>
                <a:cs typeface="Arial"/>
              </a:rPr>
              <a:t>evolution</a:t>
            </a:r>
            <a:r>
              <a:rPr lang="fr-FR" sz="2400" dirty="0" smtClean="0">
                <a:latin typeface="Arial"/>
                <a:cs typeface="Arial"/>
              </a:rPr>
              <a:t> in a </a:t>
            </a:r>
            <a:r>
              <a:rPr lang="fr-FR" sz="2400" i="1" dirty="0" smtClean="0">
                <a:latin typeface="Arial"/>
                <a:cs typeface="Arial"/>
              </a:rPr>
              <a:t>tube</a:t>
            </a:r>
            <a:r>
              <a:rPr lang="fr-FR" sz="2400" dirty="0" smtClean="0">
                <a:latin typeface="Arial"/>
                <a:cs typeface="Arial"/>
              </a:rPr>
              <a:t>,</a:t>
            </a:r>
          </a:p>
          <a:p>
            <a:r>
              <a:rPr lang="fr-FR" sz="2400" dirty="0" err="1" smtClean="0">
                <a:latin typeface="Arial"/>
                <a:cs typeface="Arial"/>
              </a:rPr>
              <a:t>from</a:t>
            </a:r>
            <a:r>
              <a:rPr lang="fr-FR" sz="2400" dirty="0" smtClean="0">
                <a:latin typeface="Arial"/>
                <a:cs typeface="Arial"/>
              </a:rPr>
              <a:t> [J.P. Aubin, 2001]</a:t>
            </a:r>
          </a:p>
          <a:p>
            <a:endParaRPr lang="fr-FR" sz="4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6223840" y="2047799"/>
            <a:ext cx="418403" cy="3438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8394183" y="3296901"/>
            <a:ext cx="418403" cy="3438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6220664" y="1664354"/>
            <a:ext cx="418403" cy="3438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28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>
            <a:off x="0" y="970768"/>
            <a:ext cx="9165287" cy="1588"/>
          </a:xfrm>
          <a:prstGeom prst="line">
            <a:avLst/>
          </a:prstGeom>
          <a:ln w="508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Morphogenesis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 :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85800" y="901358"/>
            <a:ext cx="7772400" cy="8012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Our 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model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(1/2)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6" name="Grouper 35"/>
          <p:cNvGrpSpPr/>
          <p:nvPr/>
        </p:nvGrpSpPr>
        <p:grpSpPr>
          <a:xfrm>
            <a:off x="4120709" y="1640162"/>
            <a:ext cx="2952032" cy="1496231"/>
            <a:chOff x="3335073" y="2201333"/>
            <a:chExt cx="2952032" cy="1496231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3347962" y="2201333"/>
              <a:ext cx="2939143" cy="2419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3335867" y="2569343"/>
              <a:ext cx="2939143" cy="2419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3335867" y="2937353"/>
              <a:ext cx="2939143" cy="2419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3335867" y="3305363"/>
              <a:ext cx="2939143" cy="2419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3335867" y="3673373"/>
              <a:ext cx="2939143" cy="2419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5400000">
              <a:off x="2599847" y="2948654"/>
              <a:ext cx="147204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5400000">
              <a:off x="3019838" y="2948654"/>
              <a:ext cx="147204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5400000">
              <a:off x="3439829" y="2948654"/>
              <a:ext cx="147204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>
              <a:off x="3859820" y="2948654"/>
              <a:ext cx="147204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5400000">
              <a:off x="4279811" y="2948654"/>
              <a:ext cx="147204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5400000">
              <a:off x="4699802" y="2948654"/>
              <a:ext cx="147204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rot="5400000">
              <a:off x="5119793" y="2948654"/>
              <a:ext cx="147204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rot="5400000">
              <a:off x="5539784" y="2948654"/>
              <a:ext cx="147204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157236" y="2080384"/>
            <a:ext cx="924076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The </a:t>
            </a:r>
            <a:r>
              <a:rPr lang="fr-FR" sz="2400" dirty="0" err="1" smtClean="0">
                <a:latin typeface="Arial"/>
                <a:cs typeface="Arial"/>
              </a:rPr>
              <a:t>Environment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i="1" dirty="0" smtClean="0">
                <a:latin typeface="Arial"/>
                <a:cs typeface="Arial"/>
              </a:rPr>
              <a:t>E</a:t>
            </a:r>
            <a:r>
              <a:rPr lang="fr-FR" sz="2400" dirty="0" smtClean="0">
                <a:latin typeface="Arial"/>
                <a:cs typeface="Arial"/>
              </a:rPr>
              <a:t>: a </a:t>
            </a:r>
            <a:r>
              <a:rPr lang="fr-FR" sz="2400" dirty="0" err="1" smtClean="0">
                <a:latin typeface="Arial"/>
                <a:cs typeface="Arial"/>
              </a:rPr>
              <a:t>grid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2400" dirty="0" smtClean="0">
              <a:latin typeface="Arial"/>
              <a:cs typeface="Arial"/>
            </a:endParaRPr>
          </a:p>
          <a:p>
            <a:endParaRPr lang="fr-FR" sz="24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A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i="1" dirty="0" smtClean="0">
                <a:latin typeface="Arial"/>
                <a:cs typeface="Arial"/>
              </a:rPr>
              <a:t>x</a:t>
            </a:r>
            <a:r>
              <a:rPr lang="fr-FR" sz="2400" dirty="0" smtClean="0">
                <a:latin typeface="Arial"/>
                <a:cs typeface="Arial"/>
              </a:rPr>
              <a:t> : a square </a:t>
            </a:r>
            <a:r>
              <a:rPr lang="fr-FR" sz="2400" dirty="0" err="1" smtClean="0">
                <a:latin typeface="Arial"/>
                <a:cs typeface="Arial"/>
              </a:rPr>
              <a:t>which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can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be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placed</a:t>
            </a:r>
            <a:r>
              <a:rPr lang="fr-FR" sz="2400" dirty="0" smtClean="0">
                <a:latin typeface="Arial"/>
                <a:cs typeface="Arial"/>
              </a:rPr>
              <a:t> in the </a:t>
            </a:r>
            <a:r>
              <a:rPr lang="fr-FR" sz="2400" dirty="0" err="1" smtClean="0">
                <a:latin typeface="Arial"/>
                <a:cs typeface="Arial"/>
              </a:rPr>
              <a:t>environment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A </a:t>
            </a:r>
            <a:r>
              <a:rPr lang="fr-FR" sz="2400" dirty="0" err="1" smtClean="0">
                <a:latin typeface="Arial"/>
                <a:cs typeface="Arial"/>
              </a:rPr>
              <a:t>genetic</a:t>
            </a:r>
            <a:r>
              <a:rPr lang="fr-FR" sz="2400" dirty="0" smtClean="0">
                <a:latin typeface="Arial"/>
                <a:cs typeface="Arial"/>
              </a:rPr>
              <a:t> action </a:t>
            </a:r>
            <a:r>
              <a:rPr lang="fr-FR" sz="2400" i="1" dirty="0" smtClean="0">
                <a:latin typeface="Arial"/>
                <a:cs typeface="Arial"/>
              </a:rPr>
              <a:t>d</a:t>
            </a:r>
            <a:r>
              <a:rPr lang="fr-FR" sz="2400" dirty="0" smtClean="0">
                <a:latin typeface="Arial"/>
                <a:cs typeface="Arial"/>
              </a:rPr>
              <a:t>  </a:t>
            </a:r>
            <a:r>
              <a:rPr lang="fr-FR" sz="2400" dirty="0" err="1" smtClean="0">
                <a:latin typeface="Arial"/>
                <a:cs typeface="Arial"/>
              </a:rPr>
              <a:t>which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can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be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applied</a:t>
            </a:r>
            <a:r>
              <a:rPr lang="fr-FR" sz="2400" dirty="0" smtClean="0">
                <a:latin typeface="Arial"/>
                <a:cs typeface="Arial"/>
              </a:rPr>
              <a:t> by a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 :</a:t>
            </a:r>
          </a:p>
          <a:p>
            <a:endParaRPr lang="fr-FR" sz="800" dirty="0" smtClean="0">
              <a:latin typeface="Arial"/>
              <a:cs typeface="Arial"/>
            </a:endParaRPr>
          </a:p>
          <a:p>
            <a:r>
              <a:rPr lang="fr-FR" sz="2400" i="1" dirty="0" smtClean="0">
                <a:latin typeface="Arial"/>
                <a:cs typeface="Arial"/>
              </a:rPr>
              <a:t> d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smtClean="0"/>
              <a:t>∈ </a:t>
            </a:r>
            <a:r>
              <a:rPr lang="fr-FR" sz="2400" dirty="0" smtClean="0">
                <a:latin typeface="Arial"/>
                <a:cs typeface="Arial"/>
              </a:rPr>
              <a:t>{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</a:t>
            </a:r>
            <a:r>
              <a:rPr lang="fr-FR" sz="2400" dirty="0" smtClean="0">
                <a:latin typeface="Arial"/>
                <a:cs typeface="Arial"/>
              </a:rPr>
              <a:t> ,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</a:t>
            </a:r>
            <a:r>
              <a:rPr lang="fr-FR" sz="2400" dirty="0" smtClean="0">
                <a:latin typeface="Arial"/>
                <a:cs typeface="Arial"/>
              </a:rPr>
              <a:t> ,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400" dirty="0" smtClean="0">
                <a:latin typeface="Arial"/>
                <a:cs typeface="Arial"/>
              </a:rPr>
              <a:t> ,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</a:t>
            </a:r>
            <a:r>
              <a:rPr lang="fr-FR" sz="2400" dirty="0" smtClean="0">
                <a:latin typeface="Arial"/>
                <a:cs typeface="Arial"/>
              </a:rPr>
              <a:t> ,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</a:t>
            </a:r>
            <a:r>
              <a:rPr lang="fr-FR" sz="2400" dirty="0" smtClean="0">
                <a:latin typeface="Arial"/>
                <a:cs typeface="Arial"/>
              </a:rPr>
              <a:t> , </a:t>
            </a:r>
            <a:r>
              <a:rPr lang="fr-FR" sz="2400" b="1" dirty="0" smtClean="0"/>
              <a:t>∅</a:t>
            </a:r>
            <a:r>
              <a:rPr lang="fr-FR" sz="2400" dirty="0" smtClean="0"/>
              <a:t> </a:t>
            </a:r>
            <a:r>
              <a:rPr lang="fr-FR" sz="2400" dirty="0" smtClean="0">
                <a:latin typeface="Arial"/>
                <a:cs typeface="Arial"/>
              </a:rPr>
              <a:t>} or </a:t>
            </a:r>
            <a:r>
              <a:rPr lang="fr-FR" sz="2400" dirty="0" err="1" smtClean="0">
                <a:latin typeface="Arial"/>
                <a:cs typeface="Arial"/>
              </a:rPr>
              <a:t>simply</a:t>
            </a:r>
            <a:r>
              <a:rPr lang="fr-FR" sz="2400" dirty="0" smtClean="0">
                <a:latin typeface="Arial"/>
                <a:cs typeface="Arial"/>
              </a:rPr>
              <a:t>  </a:t>
            </a:r>
            <a:r>
              <a:rPr lang="fr-FR" sz="2400" i="1" dirty="0" smtClean="0">
                <a:cs typeface="Arial"/>
              </a:rPr>
              <a:t>d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smtClean="0"/>
              <a:t>∈ </a:t>
            </a:r>
            <a:r>
              <a:rPr lang="fr-FR" sz="2400" dirty="0" smtClean="0">
                <a:cs typeface="Arial"/>
              </a:rPr>
              <a:t>{ </a:t>
            </a:r>
            <a:r>
              <a:rPr lang="fr-FR" sz="2400" dirty="0" smtClean="0">
                <a:ea typeface="Wingdings"/>
                <a:cs typeface="Wingdings"/>
              </a:rPr>
              <a:t>1</a:t>
            </a:r>
            <a:r>
              <a:rPr lang="fr-FR" sz="2400" dirty="0" smtClean="0">
                <a:cs typeface="Arial"/>
              </a:rPr>
              <a:t> , </a:t>
            </a:r>
            <a:r>
              <a:rPr lang="fr-FR" sz="2400" dirty="0" smtClean="0">
                <a:ea typeface="Wingdings"/>
                <a:cs typeface="Wingdings"/>
              </a:rPr>
              <a:t>2</a:t>
            </a:r>
            <a:r>
              <a:rPr lang="fr-FR" sz="2400" dirty="0" smtClean="0">
                <a:cs typeface="Arial"/>
              </a:rPr>
              <a:t> , </a:t>
            </a:r>
            <a:r>
              <a:rPr lang="fr-FR" sz="2400" dirty="0" smtClean="0">
                <a:ea typeface="Wingdings"/>
                <a:cs typeface="Wingdings"/>
              </a:rPr>
              <a:t>3</a:t>
            </a:r>
            <a:r>
              <a:rPr lang="fr-FR" sz="2400" dirty="0" smtClean="0">
                <a:cs typeface="Arial"/>
              </a:rPr>
              <a:t> , </a:t>
            </a:r>
            <a:r>
              <a:rPr lang="fr-FR" sz="2400" dirty="0" smtClean="0">
                <a:ea typeface="Wingdings"/>
                <a:cs typeface="Wingdings"/>
              </a:rPr>
              <a:t>4</a:t>
            </a:r>
            <a:r>
              <a:rPr lang="fr-FR" sz="2400" dirty="0" smtClean="0">
                <a:cs typeface="Arial"/>
              </a:rPr>
              <a:t> , </a:t>
            </a:r>
            <a:r>
              <a:rPr lang="fr-FR" sz="2400" dirty="0" smtClean="0">
                <a:ea typeface="Wingdings"/>
                <a:cs typeface="Wingdings"/>
              </a:rPr>
              <a:t>5 </a:t>
            </a:r>
            <a:r>
              <a:rPr lang="fr-FR" sz="2400" dirty="0" smtClean="0">
                <a:cs typeface="Arial"/>
              </a:rPr>
              <a:t>, </a:t>
            </a:r>
            <a:r>
              <a:rPr lang="fr-FR" sz="2400" dirty="0" smtClean="0">
                <a:ea typeface="Wingdings"/>
                <a:cs typeface="Wingdings"/>
              </a:rPr>
              <a:t>6</a:t>
            </a:r>
            <a:r>
              <a:rPr lang="fr-FR" sz="2400" dirty="0" smtClean="0"/>
              <a:t>  </a:t>
            </a:r>
            <a:r>
              <a:rPr lang="fr-FR" sz="2400" dirty="0" smtClean="0">
                <a:cs typeface="Arial"/>
              </a:rPr>
              <a:t>}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1000" dirty="0" smtClean="0">
              <a:cs typeface="Arial"/>
            </a:endParaRPr>
          </a:p>
          <a:p>
            <a:r>
              <a:rPr lang="fr-FR" sz="2400" dirty="0" smtClean="0">
                <a:cs typeface="Arial"/>
              </a:rPr>
              <a:t>A </a:t>
            </a:r>
            <a:r>
              <a:rPr lang="fr-FR" sz="2400" dirty="0" err="1" smtClean="0">
                <a:cs typeface="Arial"/>
              </a:rPr>
              <a:t>genetic</a:t>
            </a:r>
            <a:r>
              <a:rPr lang="fr-FR" sz="2400" dirty="0" smtClean="0">
                <a:cs typeface="Arial"/>
              </a:rPr>
              <a:t> action </a:t>
            </a:r>
            <a:r>
              <a:rPr lang="fr-FR" sz="2400" i="1" dirty="0" smtClean="0">
                <a:cs typeface="Arial"/>
              </a:rPr>
              <a:t>d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allow</a:t>
            </a:r>
            <a:r>
              <a:rPr lang="fr-FR" sz="2400" dirty="0" smtClean="0">
                <a:cs typeface="Arial"/>
              </a:rPr>
              <a:t> to </a:t>
            </a:r>
            <a:r>
              <a:rPr lang="fr-FR" sz="2400" dirty="0" err="1" smtClean="0">
                <a:cs typeface="Arial"/>
              </a:rPr>
              <a:t>describe</a:t>
            </a:r>
            <a:r>
              <a:rPr lang="fr-FR" sz="2400" dirty="0" smtClean="0">
                <a:cs typeface="Arial"/>
              </a:rPr>
              <a:t> a </a:t>
            </a:r>
            <a:r>
              <a:rPr lang="fr-FR" sz="2400" dirty="0" err="1" smtClean="0">
                <a:cs typeface="Arial"/>
              </a:rPr>
              <a:t>cell</a:t>
            </a:r>
            <a:r>
              <a:rPr lang="fr-FR" sz="2400" dirty="0" smtClean="0">
                <a:cs typeface="Arial"/>
              </a:rPr>
              <a:t> action :</a:t>
            </a:r>
          </a:p>
          <a:p>
            <a:endParaRPr lang="fr-FR" sz="400" dirty="0" smtClean="0">
              <a:cs typeface="Arial"/>
            </a:endParaRPr>
          </a:p>
          <a:p>
            <a:r>
              <a:rPr lang="fr-FR" sz="2400" dirty="0" smtClean="0">
                <a:cs typeface="Arial"/>
              </a:rPr>
              <a:t>1. Division        : </a:t>
            </a:r>
            <a:r>
              <a:rPr lang="fr-FR" sz="2400" i="1" dirty="0" smtClean="0">
                <a:cs typeface="Arial"/>
              </a:rPr>
              <a:t>x</a:t>
            </a:r>
            <a:r>
              <a:rPr lang="fr-FR" sz="2400" dirty="0" smtClean="0">
                <a:cs typeface="Arial"/>
              </a:rPr>
              <a:t>       </a:t>
            </a:r>
            <a:r>
              <a:rPr lang="fr-FR" sz="2400" i="1" dirty="0" smtClean="0">
                <a:cs typeface="Arial"/>
              </a:rPr>
              <a:t>x</a:t>
            </a:r>
            <a:r>
              <a:rPr lang="fr-FR" sz="2400" dirty="0" smtClean="0">
                <a:cs typeface="Arial"/>
              </a:rPr>
              <a:t> + </a:t>
            </a:r>
            <a:r>
              <a:rPr lang="fr-FR" sz="2400" i="1" dirty="0" smtClean="0">
                <a:cs typeface="Arial"/>
              </a:rPr>
              <a:t>d</a:t>
            </a:r>
            <a:r>
              <a:rPr lang="fr-FR" sz="2400" dirty="0" smtClean="0">
                <a:cs typeface="Arial"/>
              </a:rPr>
              <a:t>, </a:t>
            </a:r>
            <a:r>
              <a:rPr lang="fr-FR" sz="2400" dirty="0" err="1" smtClean="0">
                <a:cs typeface="Arial"/>
              </a:rPr>
              <a:t>where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i="1" dirty="0" smtClean="0">
                <a:cs typeface="Arial"/>
              </a:rPr>
              <a:t>d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smtClean="0"/>
              <a:t>∈ </a:t>
            </a:r>
            <a:r>
              <a:rPr lang="fr-FR" sz="2400" dirty="0" smtClean="0">
                <a:cs typeface="Arial"/>
              </a:rPr>
              <a:t>{ </a:t>
            </a:r>
            <a:r>
              <a:rPr lang="fr-FR" sz="2400" dirty="0" smtClean="0">
                <a:ea typeface="Wingdings"/>
                <a:cs typeface="Wingdings"/>
              </a:rPr>
              <a:t>1</a:t>
            </a:r>
            <a:r>
              <a:rPr lang="fr-FR" sz="2400" dirty="0" smtClean="0">
                <a:cs typeface="Arial"/>
              </a:rPr>
              <a:t> , </a:t>
            </a:r>
            <a:r>
              <a:rPr lang="fr-FR" sz="2400" dirty="0" smtClean="0">
                <a:ea typeface="Wingdings"/>
                <a:cs typeface="Wingdings"/>
              </a:rPr>
              <a:t>2</a:t>
            </a:r>
            <a:r>
              <a:rPr lang="fr-FR" sz="2400" dirty="0" smtClean="0">
                <a:cs typeface="Arial"/>
              </a:rPr>
              <a:t> , </a:t>
            </a:r>
            <a:r>
              <a:rPr lang="fr-FR" sz="2400" dirty="0" smtClean="0">
                <a:ea typeface="Wingdings"/>
                <a:cs typeface="Wingdings"/>
              </a:rPr>
              <a:t>3</a:t>
            </a:r>
            <a:r>
              <a:rPr lang="fr-FR" sz="2400" dirty="0" smtClean="0">
                <a:cs typeface="Arial"/>
              </a:rPr>
              <a:t> , </a:t>
            </a:r>
            <a:r>
              <a:rPr lang="fr-FR" sz="2400" dirty="0" smtClean="0">
                <a:ea typeface="Wingdings"/>
                <a:cs typeface="Wingdings"/>
              </a:rPr>
              <a:t>4</a:t>
            </a:r>
            <a:r>
              <a:rPr lang="fr-FR" sz="2400" dirty="0" smtClean="0">
                <a:cs typeface="Arial"/>
              </a:rPr>
              <a:t> } (action)</a:t>
            </a:r>
          </a:p>
          <a:p>
            <a:r>
              <a:rPr lang="fr-FR" sz="2400" dirty="0" smtClean="0">
                <a:cs typeface="Arial"/>
              </a:rPr>
              <a:t>2. Quiescence : </a:t>
            </a:r>
            <a:r>
              <a:rPr lang="fr-FR" sz="2400" i="1" dirty="0" smtClean="0">
                <a:cs typeface="Arial"/>
              </a:rPr>
              <a:t>x</a:t>
            </a:r>
            <a:r>
              <a:rPr lang="fr-FR" sz="2400" dirty="0" smtClean="0">
                <a:cs typeface="Arial"/>
              </a:rPr>
              <a:t>       </a:t>
            </a:r>
            <a:r>
              <a:rPr lang="fr-FR" sz="2400" i="1" dirty="0" smtClean="0">
                <a:cs typeface="Arial"/>
              </a:rPr>
              <a:t>x</a:t>
            </a:r>
            <a:r>
              <a:rPr lang="fr-FR" sz="2400" dirty="0" smtClean="0">
                <a:cs typeface="Arial"/>
              </a:rPr>
              <a:t> + </a:t>
            </a:r>
            <a:r>
              <a:rPr lang="fr-FR" sz="2400" i="1" dirty="0" smtClean="0">
                <a:cs typeface="Arial"/>
              </a:rPr>
              <a:t>5 = x (no action)</a:t>
            </a:r>
            <a:endParaRPr lang="fr-FR" sz="2400" dirty="0" smtClean="0">
              <a:cs typeface="Arial"/>
            </a:endParaRPr>
          </a:p>
          <a:p>
            <a:r>
              <a:rPr lang="fr-FR" sz="2400" dirty="0" smtClean="0">
                <a:cs typeface="Arial"/>
              </a:rPr>
              <a:t>3. </a:t>
            </a:r>
            <a:r>
              <a:rPr lang="fr-FR" sz="2400" dirty="0" err="1" smtClean="0">
                <a:cs typeface="Arial"/>
              </a:rPr>
              <a:t>Apoptosis</a:t>
            </a:r>
            <a:r>
              <a:rPr lang="fr-FR" sz="2400" dirty="0" smtClean="0">
                <a:cs typeface="Arial"/>
              </a:rPr>
              <a:t>    : </a:t>
            </a:r>
            <a:r>
              <a:rPr lang="fr-FR" sz="2400" i="1" dirty="0" smtClean="0">
                <a:cs typeface="Arial"/>
              </a:rPr>
              <a:t>x</a:t>
            </a:r>
            <a:r>
              <a:rPr lang="fr-FR" sz="2400" dirty="0" smtClean="0">
                <a:cs typeface="Arial"/>
              </a:rPr>
              <a:t>       </a:t>
            </a:r>
            <a:r>
              <a:rPr lang="fr-FR" sz="2400" i="1" dirty="0" smtClean="0">
                <a:cs typeface="Arial"/>
              </a:rPr>
              <a:t>x</a:t>
            </a:r>
            <a:r>
              <a:rPr lang="fr-FR" sz="2400" dirty="0" smtClean="0">
                <a:cs typeface="Arial"/>
              </a:rPr>
              <a:t> + </a:t>
            </a:r>
            <a:r>
              <a:rPr lang="fr-FR" sz="2400" i="1" dirty="0" smtClean="0">
                <a:cs typeface="Arial"/>
              </a:rPr>
              <a:t>6 = 6 (</a:t>
            </a:r>
            <a:r>
              <a:rPr lang="fr-FR" sz="2400" i="1" dirty="0" err="1" smtClean="0">
                <a:cs typeface="Arial"/>
              </a:rPr>
              <a:t>programmed</a:t>
            </a:r>
            <a:r>
              <a:rPr lang="fr-FR" sz="2400" i="1" dirty="0" smtClean="0">
                <a:cs typeface="Arial"/>
              </a:rPr>
              <a:t> </a:t>
            </a:r>
            <a:r>
              <a:rPr lang="fr-FR" sz="2400" i="1" dirty="0" err="1" smtClean="0">
                <a:cs typeface="Arial"/>
              </a:rPr>
              <a:t>cell</a:t>
            </a:r>
            <a:r>
              <a:rPr lang="fr-FR" sz="2400" i="1" dirty="0" smtClean="0">
                <a:cs typeface="Arial"/>
              </a:rPr>
              <a:t> </a:t>
            </a:r>
            <a:r>
              <a:rPr lang="fr-FR" sz="2400" i="1" dirty="0" err="1" smtClean="0">
                <a:cs typeface="Arial"/>
              </a:rPr>
              <a:t>death</a:t>
            </a:r>
            <a:r>
              <a:rPr lang="fr-FR" sz="2400" i="1" dirty="0" smtClean="0">
                <a:cs typeface="Arial"/>
              </a:rPr>
              <a:t>) </a:t>
            </a:r>
            <a:r>
              <a:rPr lang="fr-FR" sz="2400" dirty="0" smtClean="0">
                <a:cs typeface="Arial"/>
              </a:rPr>
              <a:t> </a:t>
            </a:r>
          </a:p>
          <a:p>
            <a:endParaRPr lang="fr-FR" sz="2400" dirty="0" smtClean="0">
              <a:cs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394183" y="3296901"/>
            <a:ext cx="418403" cy="3438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2728685" y="5359780"/>
            <a:ext cx="47171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2680295" y="5716207"/>
            <a:ext cx="47171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2656105" y="6094413"/>
            <a:ext cx="47171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er 49"/>
          <p:cNvGrpSpPr/>
          <p:nvPr/>
        </p:nvGrpSpPr>
        <p:grpSpPr>
          <a:xfrm>
            <a:off x="7193651" y="2219709"/>
            <a:ext cx="2119683" cy="769441"/>
            <a:chOff x="7193651" y="2219709"/>
            <a:chExt cx="2119683" cy="769441"/>
          </a:xfrm>
        </p:grpSpPr>
        <p:sp>
          <p:nvSpPr>
            <p:cNvPr id="42" name="Rectangle 41"/>
            <p:cNvSpPr/>
            <p:nvPr/>
          </p:nvSpPr>
          <p:spPr>
            <a:xfrm>
              <a:off x="7193651" y="2219709"/>
              <a:ext cx="211968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i="1" dirty="0" smtClean="0">
                  <a:latin typeface="Arial"/>
                  <a:cs typeface="Arial"/>
                </a:rPr>
                <a:t>x</a:t>
              </a:r>
              <a:r>
                <a:rPr lang="fr-FR" sz="2000" dirty="0" smtClean="0">
                  <a:latin typeface="Arial"/>
                  <a:cs typeface="Arial"/>
                </a:rPr>
                <a:t>        </a:t>
              </a:r>
              <a:r>
                <a:rPr lang="fr-FR" sz="2000" i="1" dirty="0" smtClean="0">
                  <a:latin typeface="Arial"/>
                  <a:cs typeface="Arial"/>
                </a:rPr>
                <a:t>x</a:t>
              </a:r>
              <a:r>
                <a:rPr lang="fr-FR" sz="2000" dirty="0" smtClean="0">
                  <a:latin typeface="Arial"/>
                  <a:cs typeface="Arial"/>
                </a:rPr>
                <a:t> + 1</a:t>
              </a:r>
            </a:p>
            <a:p>
              <a:r>
                <a:rPr lang="fr-FR" sz="2000" dirty="0" err="1" smtClean="0">
                  <a:latin typeface="Arial"/>
                  <a:cs typeface="Arial"/>
                </a:rPr>
                <a:t>Create</a:t>
              </a:r>
              <a:r>
                <a:rPr lang="fr-FR" sz="2000" dirty="0" smtClean="0">
                  <a:latin typeface="Arial"/>
                  <a:cs typeface="Arial"/>
                </a:rPr>
                <a:t> </a:t>
              </a:r>
              <a:r>
                <a:rPr lang="fr-FR" sz="2000" b="1" dirty="0" err="1" smtClean="0">
                  <a:latin typeface="Arial"/>
                  <a:cs typeface="Arial"/>
                </a:rPr>
                <a:t>D</a:t>
              </a:r>
              <a:r>
                <a:rPr lang="fr-FR" dirty="0" err="1" smtClean="0">
                  <a:latin typeface="Arial"/>
                  <a:cs typeface="Arial"/>
                </a:rPr>
                <a:t>aughter</a:t>
              </a:r>
              <a:endParaRPr lang="fr-FR" dirty="0" smtClean="0">
                <a:latin typeface="Arial"/>
                <a:cs typeface="Arial"/>
              </a:endParaRPr>
            </a:p>
            <a:p>
              <a:endParaRPr lang="fr-FR" sz="400" dirty="0" smtClean="0">
                <a:latin typeface="Arial"/>
                <a:cs typeface="Arial"/>
              </a:endParaRPr>
            </a:p>
          </p:txBody>
        </p:sp>
        <p:cxnSp>
          <p:nvCxnSpPr>
            <p:cNvPr id="43" name="Connecteur droit avec flèche 42"/>
            <p:cNvCxnSpPr/>
            <p:nvPr/>
          </p:nvCxnSpPr>
          <p:spPr>
            <a:xfrm>
              <a:off x="7459588" y="2471355"/>
              <a:ext cx="471715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6203499" y="1811412"/>
            <a:ext cx="4360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err="1" smtClean="0">
                <a:latin typeface="Wingdings"/>
                <a:ea typeface="Wingdings"/>
                <a:cs typeface="Wingdings"/>
              </a:rPr>
              <a:t></a:t>
            </a:r>
            <a:endParaRPr lang="fr-FR" sz="2200" dirty="0"/>
          </a:p>
        </p:txBody>
      </p:sp>
      <p:sp>
        <p:nvSpPr>
          <p:cNvPr id="47" name="Rectangle 46"/>
          <p:cNvSpPr/>
          <p:nvPr/>
        </p:nvSpPr>
        <p:spPr>
          <a:xfrm>
            <a:off x="6239784" y="2092479"/>
            <a:ext cx="376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cs typeface="Arial"/>
              </a:rPr>
              <a:t>M</a:t>
            </a:r>
            <a:endParaRPr lang="fr-FR" dirty="0"/>
          </a:p>
        </p:txBody>
      </p:sp>
      <p:sp>
        <p:nvSpPr>
          <p:cNvPr id="48" name="Rectangle 47"/>
          <p:cNvSpPr/>
          <p:nvPr/>
        </p:nvSpPr>
        <p:spPr>
          <a:xfrm>
            <a:off x="6251879" y="1622013"/>
            <a:ext cx="351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cs typeface="Arial"/>
              </a:rPr>
              <a:t>D</a:t>
            </a:r>
            <a:endParaRPr lang="fr-FR" dirty="0"/>
          </a:p>
        </p:txBody>
      </p:sp>
      <p:sp>
        <p:nvSpPr>
          <p:cNvPr id="49" name="Rectangle 48"/>
          <p:cNvSpPr/>
          <p:nvPr/>
        </p:nvSpPr>
        <p:spPr>
          <a:xfrm>
            <a:off x="7193651" y="1622013"/>
            <a:ext cx="2119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Arial"/>
                <a:cs typeface="Arial"/>
              </a:rPr>
              <a:t>x: </a:t>
            </a:r>
            <a:r>
              <a:rPr lang="fr-FR" sz="2000" b="1" dirty="0" err="1" smtClean="0">
                <a:latin typeface="Arial"/>
                <a:cs typeface="Arial"/>
              </a:rPr>
              <a:t>M</a:t>
            </a:r>
            <a:r>
              <a:rPr lang="fr-FR" dirty="0" err="1" smtClean="0">
                <a:latin typeface="Arial"/>
                <a:cs typeface="Arial"/>
              </a:rPr>
              <a:t>other</a:t>
            </a:r>
            <a:r>
              <a:rPr lang="fr-FR" dirty="0" smtClean="0">
                <a:latin typeface="Arial"/>
                <a:cs typeface="Arial"/>
              </a:rPr>
              <a:t> </a:t>
            </a:r>
            <a:r>
              <a:rPr lang="fr-FR" dirty="0" err="1" smtClean="0">
                <a:latin typeface="Arial"/>
                <a:cs typeface="Arial"/>
              </a:rPr>
              <a:t>cell</a:t>
            </a:r>
            <a:endParaRPr lang="fr-FR" dirty="0" smtClean="0">
              <a:latin typeface="Arial"/>
              <a:cs typeface="Arial"/>
            </a:endParaRPr>
          </a:p>
          <a:p>
            <a:r>
              <a:rPr lang="fr-FR" sz="2000" i="1" dirty="0" smtClean="0">
                <a:latin typeface="Arial"/>
                <a:cs typeface="Arial"/>
              </a:rPr>
              <a:t>d</a:t>
            </a:r>
            <a:r>
              <a:rPr lang="fr-FR" sz="2000" dirty="0" smtClean="0">
                <a:latin typeface="Arial"/>
                <a:cs typeface="Arial"/>
              </a:rPr>
              <a:t>=1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23802 -0.18356 " pathEditMode="relative" ptsTypes="AA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9" grpId="0" animBg="1"/>
      <p:bldP spid="46" grpId="0" animBg="1"/>
      <p:bldP spid="44" grpId="0"/>
      <p:bldP spid="47" grpId="0"/>
      <p:bldP spid="48" grpId="0"/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7476" y="2534160"/>
            <a:ext cx="92407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Arial"/>
                <a:cs typeface="Arial"/>
              </a:rPr>
              <a:t>AT EACH STEP, a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will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apply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this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algorithm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using</a:t>
            </a:r>
            <a:r>
              <a:rPr lang="fr-FR" sz="2400" dirty="0" smtClean="0">
                <a:latin typeface="Arial"/>
                <a:cs typeface="Arial"/>
              </a:rPr>
              <a:t> G:</a:t>
            </a:r>
          </a:p>
          <a:p>
            <a:endParaRPr lang="fr-FR" sz="10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for ( action = 0 ;  action &lt; </a:t>
            </a:r>
            <a:r>
              <a:rPr lang="fr-FR" sz="2400" dirty="0" err="1" smtClean="0">
                <a:latin typeface="Arial"/>
                <a:cs typeface="Arial"/>
              </a:rPr>
              <a:t>G.length</a:t>
            </a:r>
            <a:r>
              <a:rPr lang="fr-FR" sz="2400" dirty="0" smtClean="0">
                <a:latin typeface="Arial"/>
                <a:cs typeface="Arial"/>
              </a:rPr>
              <a:t> ; action = action + 1)</a:t>
            </a:r>
          </a:p>
          <a:p>
            <a:r>
              <a:rPr lang="fr-FR" sz="2400" dirty="0" smtClean="0">
                <a:latin typeface="Arial"/>
                <a:cs typeface="Arial"/>
              </a:rPr>
              <a:t>{</a:t>
            </a:r>
          </a:p>
          <a:p>
            <a:r>
              <a:rPr lang="fr-FR" sz="2400" dirty="0" smtClean="0">
                <a:latin typeface="Arial"/>
                <a:cs typeface="Arial"/>
              </a:rPr>
              <a:t> if (G[action] </a:t>
            </a:r>
            <a:r>
              <a:rPr lang="fr-FR" sz="2400" dirty="0" err="1" smtClean="0">
                <a:latin typeface="Arial"/>
                <a:cs typeface="Arial"/>
              </a:rPr>
              <a:t>can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be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applied</a:t>
            </a:r>
            <a:r>
              <a:rPr lang="fr-FR" sz="2400" dirty="0" smtClean="0">
                <a:latin typeface="Arial"/>
                <a:cs typeface="Arial"/>
              </a:rPr>
              <a:t>)</a:t>
            </a:r>
          </a:p>
          <a:p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smtClean="0">
                <a:cs typeface="Arial"/>
              </a:rPr>
              <a:t>{ </a:t>
            </a:r>
          </a:p>
          <a:p>
            <a:r>
              <a:rPr lang="fr-FR" sz="2400" dirty="0" smtClean="0">
                <a:cs typeface="Arial"/>
              </a:rPr>
              <a:t>   </a:t>
            </a:r>
            <a:r>
              <a:rPr lang="fr-FR" sz="2400" dirty="0" err="1" smtClean="0">
                <a:cs typeface="Arial"/>
              </a:rPr>
              <a:t>Apply</a:t>
            </a:r>
            <a:r>
              <a:rPr lang="fr-FR" sz="2400" dirty="0" smtClean="0">
                <a:cs typeface="Arial"/>
              </a:rPr>
              <a:t> G[action] </a:t>
            </a:r>
          </a:p>
          <a:p>
            <a:r>
              <a:rPr lang="fr-FR" sz="2400" dirty="0" smtClean="0">
                <a:latin typeface="Arial"/>
                <a:cs typeface="Arial"/>
              </a:rPr>
              <a:t>   break; /* out of the </a:t>
            </a:r>
            <a:r>
              <a:rPr lang="fr-FR" sz="2400" dirty="0" err="1" smtClean="0">
                <a:latin typeface="Arial"/>
                <a:cs typeface="Arial"/>
              </a:rPr>
              <a:t>loop</a:t>
            </a:r>
            <a:r>
              <a:rPr lang="fr-FR" sz="2400" dirty="0" smtClean="0">
                <a:latin typeface="Arial"/>
                <a:cs typeface="Arial"/>
              </a:rPr>
              <a:t>, AT EACH STEP</a:t>
            </a:r>
          </a:p>
          <a:p>
            <a:r>
              <a:rPr lang="fr-FR" sz="2400" dirty="0" smtClean="0">
                <a:latin typeface="Arial"/>
                <a:cs typeface="Arial"/>
              </a:rPr>
              <a:t>                 </a:t>
            </a:r>
            <a:r>
              <a:rPr lang="fr-FR" sz="2400" dirty="0" err="1" smtClean="0">
                <a:latin typeface="Arial"/>
                <a:cs typeface="Arial"/>
              </a:rPr>
              <a:t>only</a:t>
            </a:r>
            <a:r>
              <a:rPr lang="fr-FR" sz="2400" dirty="0" smtClean="0">
                <a:latin typeface="Arial"/>
                <a:cs typeface="Arial"/>
              </a:rPr>
              <a:t> one action </a:t>
            </a:r>
            <a:r>
              <a:rPr lang="fr-FR" sz="2400" dirty="0" err="1" smtClean="0">
                <a:latin typeface="Arial"/>
                <a:cs typeface="Arial"/>
              </a:rPr>
              <a:t>is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applied</a:t>
            </a:r>
            <a:r>
              <a:rPr lang="fr-FR" sz="2400" dirty="0" smtClean="0">
                <a:latin typeface="Arial"/>
                <a:cs typeface="Arial"/>
              </a:rPr>
              <a:t> ! */</a:t>
            </a:r>
          </a:p>
          <a:p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smtClean="0">
                <a:cs typeface="Arial"/>
              </a:rPr>
              <a:t>}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}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29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>
            <a:off x="0" y="970768"/>
            <a:ext cx="9165287" cy="1588"/>
          </a:xfrm>
          <a:prstGeom prst="line">
            <a:avLst/>
          </a:prstGeom>
          <a:ln w="508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Morphogenesis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 :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85800" y="901358"/>
            <a:ext cx="7772400" cy="8012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Our 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model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(2/2)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367070" y="5830003"/>
            <a:ext cx="6817832" cy="830997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cs typeface="Arial"/>
              </a:rPr>
              <a:t>Currently</a:t>
            </a:r>
            <a:r>
              <a:rPr lang="fr-FR" sz="2400" dirty="0" smtClean="0">
                <a:cs typeface="Arial"/>
              </a:rPr>
              <a:t>, </a:t>
            </a:r>
            <a:r>
              <a:rPr lang="fr-FR" sz="2400" dirty="0" err="1" smtClean="0">
                <a:cs typeface="Arial"/>
              </a:rPr>
              <a:t>when</a:t>
            </a:r>
            <a:r>
              <a:rPr lang="fr-FR" sz="2400" dirty="0" smtClean="0">
                <a:cs typeface="Arial"/>
              </a:rPr>
              <a:t> a mitose </a:t>
            </a:r>
            <a:r>
              <a:rPr lang="fr-FR" sz="2400" dirty="0" err="1" smtClean="0">
                <a:cs typeface="Arial"/>
              </a:rPr>
              <a:t>occurs</a:t>
            </a:r>
            <a:r>
              <a:rPr lang="fr-FR" sz="2400" dirty="0" smtClean="0">
                <a:cs typeface="Arial"/>
              </a:rPr>
              <a:t>,</a:t>
            </a:r>
          </a:p>
          <a:p>
            <a:pPr algn="ctr"/>
            <a:r>
              <a:rPr lang="fr-FR" sz="2400" dirty="0" smtClean="0">
                <a:cs typeface="Arial"/>
              </a:rPr>
              <a:t>G </a:t>
            </a:r>
            <a:r>
              <a:rPr lang="fr-FR" sz="2400" dirty="0" err="1" smtClean="0">
                <a:cs typeface="Arial"/>
              </a:rPr>
              <a:t>is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transmitted</a:t>
            </a:r>
            <a:r>
              <a:rPr lang="fr-FR" sz="2400" dirty="0" smtClean="0">
                <a:cs typeface="Arial"/>
              </a:rPr>
              <a:t> to the </a:t>
            </a:r>
            <a:r>
              <a:rPr lang="fr-FR" sz="2400" dirty="0" err="1" smtClean="0">
                <a:cs typeface="Arial"/>
              </a:rPr>
              <a:t>daughter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cell</a:t>
            </a:r>
            <a:r>
              <a:rPr lang="fr-FR" sz="2400" dirty="0" smtClean="0">
                <a:cs typeface="Arial"/>
              </a:rPr>
              <a:t>…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094" y="1459207"/>
            <a:ext cx="92407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800" dirty="0" smtClean="0"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cs typeface="Arial"/>
              </a:rPr>
              <a:t> A </a:t>
            </a:r>
            <a:r>
              <a:rPr lang="fr-FR" sz="2400" dirty="0" err="1" smtClean="0">
                <a:cs typeface="Arial"/>
              </a:rPr>
              <a:t>genetic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process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i="1" dirty="0" smtClean="0">
                <a:cs typeface="Arial"/>
              </a:rPr>
              <a:t>G</a:t>
            </a:r>
            <a:r>
              <a:rPr lang="fr-FR" sz="2400" dirty="0" smtClean="0">
                <a:cs typeface="Arial"/>
              </a:rPr>
              <a:t> : an </a:t>
            </a:r>
            <a:r>
              <a:rPr lang="fr-FR" sz="2400" dirty="0" err="1" smtClean="0">
                <a:cs typeface="Arial"/>
              </a:rPr>
              <a:t>ordered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list</a:t>
            </a:r>
            <a:r>
              <a:rPr lang="fr-FR" sz="2400" dirty="0" smtClean="0">
                <a:cs typeface="Arial"/>
              </a:rPr>
              <a:t> of </a:t>
            </a:r>
            <a:r>
              <a:rPr lang="fr-FR" sz="2400" dirty="0" err="1" smtClean="0">
                <a:cs typeface="Arial"/>
              </a:rPr>
              <a:t>different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genetic</a:t>
            </a:r>
            <a:r>
              <a:rPr lang="fr-FR" sz="2400" dirty="0" smtClean="0">
                <a:cs typeface="Arial"/>
              </a:rPr>
              <a:t> actions</a:t>
            </a:r>
          </a:p>
          <a:p>
            <a:endParaRPr lang="fr-FR" sz="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</a:t>
            </a:r>
            <a:r>
              <a:rPr lang="fr-FR" sz="2400" dirty="0" err="1" smtClean="0">
                <a:latin typeface="Arial"/>
                <a:cs typeface="Arial"/>
              </a:rPr>
              <a:t>Example</a:t>
            </a:r>
            <a:r>
              <a:rPr lang="fr-FR" sz="2400" dirty="0" smtClean="0">
                <a:latin typeface="Arial"/>
                <a:cs typeface="Arial"/>
              </a:rPr>
              <a:t>: G = </a:t>
            </a:r>
            <a:r>
              <a:rPr lang="fr-FR" sz="2400" dirty="0" smtClean="0">
                <a:cs typeface="Arial"/>
              </a:rPr>
              <a:t>{ </a:t>
            </a:r>
            <a:r>
              <a:rPr lang="fr-FR" sz="2400" dirty="0" smtClean="0">
                <a:ea typeface="Wingdings"/>
                <a:cs typeface="Wingdings"/>
              </a:rPr>
              <a:t>1</a:t>
            </a:r>
            <a:r>
              <a:rPr lang="fr-FR" sz="2400" dirty="0" smtClean="0">
                <a:cs typeface="Arial"/>
              </a:rPr>
              <a:t> , </a:t>
            </a:r>
            <a:r>
              <a:rPr lang="fr-FR" sz="2400" dirty="0" smtClean="0">
                <a:ea typeface="Wingdings"/>
                <a:cs typeface="Wingdings"/>
              </a:rPr>
              <a:t>3</a:t>
            </a:r>
            <a:r>
              <a:rPr lang="fr-FR" sz="2400" dirty="0" smtClean="0">
                <a:cs typeface="Arial"/>
              </a:rPr>
              <a:t> , </a:t>
            </a:r>
            <a:r>
              <a:rPr lang="fr-FR" sz="2400" dirty="0" smtClean="0">
                <a:ea typeface="Wingdings"/>
                <a:cs typeface="Wingdings"/>
              </a:rPr>
              <a:t>2</a:t>
            </a:r>
            <a:r>
              <a:rPr lang="fr-FR" sz="2400" dirty="0" smtClean="0">
                <a:cs typeface="Arial"/>
              </a:rPr>
              <a:t> , </a:t>
            </a:r>
            <a:r>
              <a:rPr lang="fr-FR" sz="2400" dirty="0" smtClean="0">
                <a:ea typeface="Wingdings"/>
                <a:cs typeface="Wingdings"/>
              </a:rPr>
              <a:t>4</a:t>
            </a:r>
            <a:r>
              <a:rPr lang="fr-FR" sz="2400" dirty="0" smtClean="0">
                <a:cs typeface="Arial"/>
              </a:rPr>
              <a:t> , </a:t>
            </a:r>
            <a:r>
              <a:rPr lang="fr-FR" sz="2400" dirty="0" smtClean="0">
                <a:ea typeface="Wingdings"/>
                <a:cs typeface="Wingdings"/>
              </a:rPr>
              <a:t>5 </a:t>
            </a:r>
            <a:r>
              <a:rPr lang="fr-FR" sz="2400" dirty="0" smtClean="0">
                <a:cs typeface="Arial"/>
              </a:rPr>
              <a:t>, </a:t>
            </a:r>
            <a:r>
              <a:rPr lang="fr-FR" sz="2400" dirty="0" smtClean="0">
                <a:ea typeface="Wingdings"/>
                <a:cs typeface="Wingdings"/>
              </a:rPr>
              <a:t>6</a:t>
            </a:r>
            <a:r>
              <a:rPr lang="fr-FR" sz="2400" dirty="0" smtClean="0"/>
              <a:t>  </a:t>
            </a:r>
            <a:r>
              <a:rPr lang="fr-FR" sz="2400" dirty="0" smtClean="0">
                <a:cs typeface="Arial"/>
              </a:rPr>
              <a:t>}</a:t>
            </a:r>
            <a:r>
              <a:rPr lang="fr-FR" sz="2400" dirty="0" smtClean="0">
                <a:latin typeface="Arial"/>
                <a:cs typeface="Arial"/>
              </a:rPr>
              <a:t> ...    A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 control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528406" y="3783858"/>
            <a:ext cx="418403" cy="3438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er 34"/>
          <p:cNvGrpSpPr/>
          <p:nvPr/>
        </p:nvGrpSpPr>
        <p:grpSpPr>
          <a:xfrm>
            <a:off x="5996073" y="3747610"/>
            <a:ext cx="2952032" cy="1496231"/>
            <a:chOff x="6008403" y="3747610"/>
            <a:chExt cx="2952032" cy="1496231"/>
          </a:xfrm>
        </p:grpSpPr>
        <p:sp>
          <p:nvSpPr>
            <p:cNvPr id="54" name="Rectangle 53"/>
            <p:cNvSpPr/>
            <p:nvPr/>
          </p:nvSpPr>
          <p:spPr>
            <a:xfrm>
              <a:off x="8108358" y="3783897"/>
              <a:ext cx="418403" cy="3438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" name="Grouper 35"/>
            <p:cNvGrpSpPr/>
            <p:nvPr/>
          </p:nvGrpSpPr>
          <p:grpSpPr>
            <a:xfrm>
              <a:off x="6008403" y="3747610"/>
              <a:ext cx="2952032" cy="1496231"/>
              <a:chOff x="3335073" y="2201333"/>
              <a:chExt cx="2952032" cy="1496231"/>
            </a:xfrm>
          </p:grpSpPr>
          <p:cxnSp>
            <p:nvCxnSpPr>
              <p:cNvPr id="52" name="Connecteur droit 51"/>
              <p:cNvCxnSpPr/>
              <p:nvPr/>
            </p:nvCxnSpPr>
            <p:spPr>
              <a:xfrm rot="5400000">
                <a:off x="5119793" y="2948654"/>
                <a:ext cx="147204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/>
              <p:cNvCxnSpPr/>
              <p:nvPr/>
            </p:nvCxnSpPr>
            <p:spPr>
              <a:xfrm>
                <a:off x="3347962" y="2201333"/>
                <a:ext cx="2939143" cy="241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/>
              <p:cNvCxnSpPr/>
              <p:nvPr/>
            </p:nvCxnSpPr>
            <p:spPr>
              <a:xfrm>
                <a:off x="3335867" y="2569343"/>
                <a:ext cx="2939143" cy="241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>
                <a:off x="3335867" y="2937353"/>
                <a:ext cx="2939143" cy="241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>
                <a:off x="3335867" y="3305363"/>
                <a:ext cx="2939143" cy="241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>
              <a:xfrm>
                <a:off x="3335867" y="3673373"/>
                <a:ext cx="2939143" cy="241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>
              <a:xfrm rot="5400000">
                <a:off x="2599847" y="2948654"/>
                <a:ext cx="147204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 rot="5400000">
                <a:off x="3019838" y="2948654"/>
                <a:ext cx="147204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 rot="5400000">
                <a:off x="3439829" y="2948654"/>
                <a:ext cx="147204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 rot="5400000">
                <a:off x="3859820" y="2948654"/>
                <a:ext cx="147204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>
              <a:xfrm rot="5400000">
                <a:off x="4279811" y="2948654"/>
                <a:ext cx="147204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 rot="5400000">
                <a:off x="4699802" y="2948654"/>
                <a:ext cx="147204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>
              <a:xfrm rot="5400000">
                <a:off x="5539784" y="2948654"/>
                <a:ext cx="147204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Rectangle 64"/>
            <p:cNvSpPr/>
            <p:nvPr/>
          </p:nvSpPr>
          <p:spPr>
            <a:xfrm>
              <a:off x="8111921" y="3778387"/>
              <a:ext cx="3769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>
                  <a:cs typeface="Arial"/>
                </a:rPr>
                <a:t>M</a:t>
              </a:r>
              <a:endParaRPr lang="fr-FR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8596468" y="3783858"/>
            <a:ext cx="351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cs typeface="Arial"/>
              </a:rPr>
              <a:t>D</a:t>
            </a:r>
            <a:endParaRPr lang="fr-FR" dirty="0"/>
          </a:p>
        </p:txBody>
      </p:sp>
      <p:sp>
        <p:nvSpPr>
          <p:cNvPr id="57" name="Rectangle 56"/>
          <p:cNvSpPr/>
          <p:nvPr/>
        </p:nvSpPr>
        <p:spPr>
          <a:xfrm>
            <a:off x="8358521" y="3781744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Wingdings"/>
                <a:ea typeface="Wingdings"/>
                <a:cs typeface="Wingdings"/>
              </a:rPr>
              <a:t></a:t>
            </a:r>
            <a:endParaRPr lang="fr-FR" dirty="0"/>
          </a:p>
        </p:txBody>
      </p:sp>
      <p:grpSp>
        <p:nvGrpSpPr>
          <p:cNvPr id="34" name="Grouper 33"/>
          <p:cNvGrpSpPr/>
          <p:nvPr/>
        </p:nvGrpSpPr>
        <p:grpSpPr>
          <a:xfrm>
            <a:off x="8099160" y="3491080"/>
            <a:ext cx="436074" cy="430887"/>
            <a:chOff x="8109947" y="3459596"/>
            <a:chExt cx="436074" cy="430887"/>
          </a:xfrm>
        </p:grpSpPr>
        <p:sp>
          <p:nvSpPr>
            <p:cNvPr id="55" name="Rectangle 54"/>
            <p:cNvSpPr/>
            <p:nvPr/>
          </p:nvSpPr>
          <p:spPr>
            <a:xfrm>
              <a:off x="8109947" y="3459596"/>
              <a:ext cx="43607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200" dirty="0" err="1" smtClean="0">
                  <a:latin typeface="Wingdings"/>
                  <a:ea typeface="Wingdings"/>
                  <a:cs typeface="Wingdings"/>
                </a:rPr>
                <a:t></a:t>
              </a:r>
              <a:endParaRPr lang="fr-FR" sz="2200" dirty="0"/>
            </a:p>
          </p:txBody>
        </p:sp>
        <p:cxnSp>
          <p:nvCxnSpPr>
            <p:cNvPr id="59" name="Connecteur droit 58"/>
            <p:cNvCxnSpPr/>
            <p:nvPr/>
          </p:nvCxnSpPr>
          <p:spPr>
            <a:xfrm rot="5400000" flipH="1" flipV="1">
              <a:off x="8156674" y="3513063"/>
              <a:ext cx="336397" cy="2792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 rot="16200000" flipV="1">
              <a:off x="8154359" y="3552729"/>
              <a:ext cx="330886" cy="1446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4" grpId="0" animBg="1"/>
      <p:bldP spid="56" grpId="0" animBg="1"/>
      <p:bldP spid="66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Context</a:t>
            </a:r>
            <a:r>
              <a:rPr lang="fr-FR" dirty="0" smtClean="0"/>
              <a:t> (1/3)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" name="Image 11" descr="context_1_3_Aria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003299"/>
            <a:ext cx="9144000" cy="5353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30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>
            <a:off x="0" y="970768"/>
            <a:ext cx="9165287" cy="1588"/>
          </a:xfrm>
          <a:prstGeom prst="line">
            <a:avLst/>
          </a:prstGeom>
          <a:ln w="508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Morphogenesis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 :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85800" y="901358"/>
            <a:ext cx="7772400" cy="8012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case </a:t>
            </a:r>
            <a:r>
              <a:rPr kumimoji="0" lang="fr-FR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study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(1/5)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094" y="1560299"/>
            <a:ext cx="92407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800" dirty="0" smtClean="0">
              <a:cs typeface="Arial"/>
            </a:endParaRPr>
          </a:p>
          <a:p>
            <a:r>
              <a:rPr lang="fr-FR" sz="2400" dirty="0" err="1" smtClean="0">
                <a:cs typeface="Arial"/>
              </a:rPr>
              <a:t>From</a:t>
            </a:r>
            <a:r>
              <a:rPr lang="fr-FR" sz="2400" dirty="0" smtClean="0">
                <a:cs typeface="Arial"/>
              </a:rPr>
              <a:t> a single </a:t>
            </a:r>
            <a:r>
              <a:rPr lang="fr-FR" sz="2400" dirty="0" err="1" smtClean="0">
                <a:cs typeface="Arial"/>
              </a:rPr>
              <a:t>cell</a:t>
            </a:r>
            <a:r>
              <a:rPr lang="fr-FR" sz="2400" dirty="0" smtClean="0">
                <a:cs typeface="Arial"/>
              </a:rPr>
              <a:t>       :</a:t>
            </a:r>
          </a:p>
          <a:p>
            <a:endParaRPr lang="fr-FR" sz="800" dirty="0" smtClean="0"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What</a:t>
            </a:r>
            <a:r>
              <a:rPr lang="fr-FR" sz="2400" dirty="0" smtClean="0">
                <a:latin typeface="Arial"/>
                <a:cs typeface="Arial"/>
              </a:rPr>
              <a:t> are the all possible tissues to </a:t>
            </a:r>
            <a:r>
              <a:rPr lang="fr-FR" sz="2400" dirty="0" err="1" smtClean="0">
                <a:latin typeface="Arial"/>
                <a:cs typeface="Arial"/>
              </a:rPr>
              <a:t>get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after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 a </a:t>
            </a:r>
            <a:r>
              <a:rPr lang="fr-FR" sz="2400" dirty="0" err="1" smtClean="0">
                <a:latin typeface="Arial"/>
                <a:cs typeface="Arial"/>
              </a:rPr>
              <a:t>given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number</a:t>
            </a:r>
            <a:r>
              <a:rPr lang="fr-FR" sz="2400" dirty="0" smtClean="0">
                <a:latin typeface="Arial"/>
                <a:cs typeface="Arial"/>
              </a:rPr>
              <a:t> of divisions (</a:t>
            </a:r>
            <a:r>
              <a:rPr lang="fr-FR" sz="2400" dirty="0" err="1" smtClean="0">
                <a:latin typeface="Arial"/>
                <a:cs typeface="Arial"/>
              </a:rPr>
              <a:t>phenotypes</a:t>
            </a:r>
            <a:r>
              <a:rPr lang="fr-FR" sz="2400" dirty="0" smtClean="0">
                <a:latin typeface="Arial"/>
                <a:cs typeface="Arial"/>
              </a:rPr>
              <a:t>) ?</a:t>
            </a: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For </a:t>
            </a:r>
            <a:r>
              <a:rPr lang="fr-FR" sz="2400" dirty="0" err="1" smtClean="0">
                <a:latin typeface="Arial"/>
                <a:cs typeface="Arial"/>
              </a:rPr>
              <a:t>each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attained</a:t>
            </a:r>
            <a:r>
              <a:rPr lang="fr-FR" sz="2400" dirty="0" smtClean="0">
                <a:latin typeface="Arial"/>
                <a:cs typeface="Arial"/>
              </a:rPr>
              <a:t> tissue, </a:t>
            </a:r>
            <a:r>
              <a:rPr lang="fr-FR" sz="2400" dirty="0" err="1" smtClean="0">
                <a:latin typeface="Arial"/>
                <a:cs typeface="Arial"/>
              </a:rPr>
              <a:t>what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is</a:t>
            </a:r>
            <a:r>
              <a:rPr lang="fr-FR" sz="2400" dirty="0" smtClean="0">
                <a:latin typeface="Arial"/>
                <a:cs typeface="Arial"/>
              </a:rPr>
              <a:t> the minimal</a:t>
            </a:r>
          </a:p>
          <a:p>
            <a:r>
              <a:rPr lang="fr-FR" sz="2400" dirty="0" smtClean="0">
                <a:latin typeface="Arial"/>
                <a:cs typeface="Arial"/>
              </a:rPr>
              <a:t>    </a:t>
            </a:r>
            <a:r>
              <a:rPr lang="fr-FR" sz="2400" dirty="0" err="1" smtClean="0">
                <a:latin typeface="Arial"/>
                <a:cs typeface="Arial"/>
              </a:rPr>
              <a:t>underlying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genetic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process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i="1" dirty="0" smtClean="0">
                <a:latin typeface="Arial"/>
                <a:cs typeface="Arial"/>
              </a:rPr>
              <a:t>G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that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governed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 division and </a:t>
            </a:r>
            <a:r>
              <a:rPr lang="fr-FR" sz="2400" dirty="0" err="1" smtClean="0">
                <a:latin typeface="Arial"/>
                <a:cs typeface="Arial"/>
              </a:rPr>
              <a:t>differentiation</a:t>
            </a:r>
            <a:r>
              <a:rPr lang="fr-FR" sz="2400" dirty="0" smtClean="0">
                <a:latin typeface="Arial"/>
                <a:cs typeface="Arial"/>
              </a:rPr>
              <a:t> (</a:t>
            </a:r>
            <a:r>
              <a:rPr lang="fr-FR" sz="2400" dirty="0" err="1" smtClean="0">
                <a:latin typeface="Arial"/>
                <a:cs typeface="Arial"/>
              </a:rPr>
              <a:t>genotypes</a:t>
            </a:r>
            <a:r>
              <a:rPr lang="fr-FR" sz="2400" dirty="0" smtClean="0">
                <a:latin typeface="Arial"/>
                <a:cs typeface="Arial"/>
              </a:rPr>
              <a:t>)?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9494" y="4140473"/>
            <a:ext cx="9240764" cy="2554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800" dirty="0" smtClean="0">
              <a:cs typeface="Arial"/>
            </a:endParaRPr>
          </a:p>
          <a:p>
            <a:r>
              <a:rPr lang="fr-FR" sz="2400" dirty="0" err="1" smtClean="0">
                <a:cs typeface="Arial"/>
              </a:rPr>
              <a:t>Implementation</a:t>
            </a:r>
            <a:r>
              <a:rPr lang="fr-FR" sz="2400" dirty="0" smtClean="0">
                <a:cs typeface="Arial"/>
              </a:rPr>
              <a:t>:</a:t>
            </a:r>
          </a:p>
          <a:p>
            <a:endParaRPr lang="fr-FR" sz="800" dirty="0" smtClean="0"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In 2D, </a:t>
            </a:r>
            <a:r>
              <a:rPr lang="fr-FR" sz="2400" dirty="0" err="1" smtClean="0">
                <a:latin typeface="Arial"/>
                <a:cs typeface="Arial"/>
              </a:rPr>
              <a:t>discrete</a:t>
            </a:r>
            <a:r>
              <a:rPr lang="fr-FR" sz="2400" dirty="0" smtClean="0">
                <a:latin typeface="Arial"/>
                <a:cs typeface="Arial"/>
              </a:rPr>
              <a:t> in time and </a:t>
            </a:r>
            <a:r>
              <a:rPr lang="fr-FR" sz="2400" dirty="0" err="1" smtClean="0">
                <a:latin typeface="Arial"/>
                <a:cs typeface="Arial"/>
              </a:rPr>
              <a:t>space</a:t>
            </a:r>
            <a:endParaRPr lang="fr-FR" sz="10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Evolutions of tissues </a:t>
            </a:r>
            <a:r>
              <a:rPr lang="fr-FR" sz="2400" dirty="0" err="1" smtClean="0">
                <a:latin typeface="Arial"/>
                <a:cs typeface="Arial"/>
              </a:rPr>
              <a:t>stored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using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Boost</a:t>
            </a:r>
            <a:r>
              <a:rPr lang="fr-FR" sz="2400" dirty="0" smtClean="0">
                <a:latin typeface="Arial"/>
                <a:cs typeface="Arial"/>
              </a:rPr>
              <a:t> Graph</a:t>
            </a: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Removal</a:t>
            </a:r>
            <a:r>
              <a:rPr lang="fr-FR" sz="2400" dirty="0" smtClean="0">
                <a:latin typeface="Arial"/>
                <a:cs typeface="Arial"/>
              </a:rPr>
              <a:t> of </a:t>
            </a:r>
            <a:r>
              <a:rPr lang="fr-FR" sz="2400" dirty="0" err="1" smtClean="0">
                <a:latin typeface="Arial"/>
                <a:cs typeface="Arial"/>
              </a:rPr>
              <a:t>duplicated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evolutions</a:t>
            </a:r>
            <a:r>
              <a:rPr lang="fr-FR" sz="2400" dirty="0" smtClean="0">
                <a:latin typeface="Arial"/>
                <a:cs typeface="Arial"/>
              </a:rPr>
              <a:t> :</a:t>
            </a:r>
          </a:p>
          <a:p>
            <a:r>
              <a:rPr lang="fr-FR" sz="2400" dirty="0" smtClean="0">
                <a:latin typeface="Arial"/>
                <a:cs typeface="Arial"/>
              </a:rPr>
              <a:t>    </a:t>
            </a:r>
            <a:r>
              <a:rPr lang="fr-FR" sz="2400" dirty="0" err="1" smtClean="0">
                <a:latin typeface="Arial"/>
                <a:cs typeface="Arial"/>
              </a:rPr>
              <a:t>same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shapes</a:t>
            </a:r>
            <a:r>
              <a:rPr lang="fr-FR" sz="2400" dirty="0" smtClean="0">
                <a:latin typeface="Arial"/>
                <a:cs typeface="Arial"/>
              </a:rPr>
              <a:t> by </a:t>
            </a:r>
            <a:r>
              <a:rPr lang="fr-FR" sz="2400" dirty="0" err="1" smtClean="0">
                <a:latin typeface="Arial"/>
                <a:cs typeface="Arial"/>
              </a:rPr>
              <a:t>geometric</a:t>
            </a:r>
            <a:r>
              <a:rPr lang="fr-FR" sz="2400" dirty="0" smtClean="0">
                <a:latin typeface="Arial"/>
                <a:cs typeface="Arial"/>
              </a:rPr>
              <a:t> transformation…        87% </a:t>
            </a:r>
            <a:r>
              <a:rPr lang="fr-FR" sz="2400" dirty="0" err="1" smtClean="0">
                <a:latin typeface="Arial"/>
                <a:cs typeface="Arial"/>
              </a:rPr>
              <a:t>less</a:t>
            </a:r>
            <a:r>
              <a:rPr lang="fr-FR" sz="2400" dirty="0" smtClean="0">
                <a:latin typeface="Arial"/>
                <a:cs typeface="Arial"/>
              </a:rPr>
              <a:t> !</a:t>
            </a:r>
          </a:p>
          <a:p>
            <a:r>
              <a:rPr lang="fr-FR" sz="2400" dirty="0" smtClean="0">
                <a:latin typeface="Arial"/>
                <a:cs typeface="Arial"/>
              </a:rPr>
              <a:t>    </a:t>
            </a:r>
          </a:p>
        </p:txBody>
      </p:sp>
      <p:sp>
        <p:nvSpPr>
          <p:cNvPr id="35" name="Flèche vers la droite 34"/>
          <p:cNvSpPr/>
          <p:nvPr/>
        </p:nvSpPr>
        <p:spPr>
          <a:xfrm>
            <a:off x="6679746" y="5956386"/>
            <a:ext cx="603456" cy="30320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252" y="1763037"/>
            <a:ext cx="438220" cy="387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31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>
            <a:off x="0" y="970768"/>
            <a:ext cx="9165287" cy="1588"/>
          </a:xfrm>
          <a:prstGeom prst="line">
            <a:avLst/>
          </a:prstGeom>
          <a:ln w="508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Morphogenesis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 :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85800" y="901358"/>
            <a:ext cx="7772400" cy="8012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case </a:t>
            </a:r>
            <a:r>
              <a:rPr kumimoji="0" lang="fr-FR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study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(2/5)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Image 10" descr="2cel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397" y="2431141"/>
            <a:ext cx="1676400" cy="1362075"/>
          </a:xfrm>
          <a:prstGeom prst="rect">
            <a:avLst/>
          </a:prstGeom>
        </p:spPr>
      </p:pic>
      <p:pic>
        <p:nvPicPr>
          <p:cNvPr id="12" name="Image 11" descr="4cell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832" y="4452031"/>
            <a:ext cx="6953250" cy="20002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57949" y="1848526"/>
            <a:ext cx="5229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cs typeface="Arial"/>
              </a:rPr>
              <a:t>Attainable</a:t>
            </a:r>
            <a:r>
              <a:rPr lang="fr-FR" sz="2400" dirty="0" smtClean="0">
                <a:cs typeface="Arial"/>
              </a:rPr>
              <a:t> tissues </a:t>
            </a:r>
            <a:r>
              <a:rPr lang="fr-FR" sz="2400" dirty="0" err="1" smtClean="0">
                <a:cs typeface="Arial"/>
              </a:rPr>
              <a:t>after</a:t>
            </a:r>
            <a:r>
              <a:rPr lang="fr-FR" sz="2400" dirty="0" smtClean="0">
                <a:cs typeface="Arial"/>
              </a:rPr>
              <a:t> 1 division: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64429" y="3990366"/>
            <a:ext cx="5113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cs typeface="Arial"/>
              </a:rPr>
              <a:t>Attainable</a:t>
            </a:r>
            <a:r>
              <a:rPr lang="fr-FR" sz="2400" dirty="0" smtClean="0">
                <a:cs typeface="Arial"/>
              </a:rPr>
              <a:t> tissues </a:t>
            </a:r>
            <a:r>
              <a:rPr lang="fr-FR" sz="2400" dirty="0" err="1" smtClean="0">
                <a:cs typeface="Arial"/>
              </a:rPr>
              <a:t>after</a:t>
            </a:r>
            <a:r>
              <a:rPr lang="fr-FR" sz="2400" dirty="0" smtClean="0">
                <a:cs typeface="Arial"/>
              </a:rPr>
              <a:t> 2 divisions: 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85012" y="2987524"/>
            <a:ext cx="1047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cs typeface="Arial"/>
              </a:rPr>
              <a:t>2 </a:t>
            </a:r>
            <a:r>
              <a:rPr lang="fr-FR" sz="2400" dirty="0" err="1" smtClean="0">
                <a:cs typeface="Arial"/>
              </a:rPr>
              <a:t>cells</a:t>
            </a:r>
            <a:endParaRPr lang="fr-FR" sz="2400" dirty="0" smtClean="0"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28557" y="5261429"/>
            <a:ext cx="1047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cs typeface="Arial"/>
              </a:rPr>
              <a:t>4 </a:t>
            </a:r>
            <a:r>
              <a:rPr lang="fr-FR" sz="2400" dirty="0" err="1" smtClean="0">
                <a:cs typeface="Arial"/>
              </a:rPr>
              <a:t>cells</a:t>
            </a:r>
            <a:endParaRPr lang="fr-FR" sz="2400" dirty="0" smtClean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32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>
            <a:off x="0" y="970768"/>
            <a:ext cx="9165287" cy="1588"/>
          </a:xfrm>
          <a:prstGeom prst="line">
            <a:avLst/>
          </a:prstGeom>
          <a:ln w="508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Morphogenesis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 :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85800" y="901358"/>
            <a:ext cx="7772400" cy="8012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case </a:t>
            </a:r>
            <a:r>
              <a:rPr kumimoji="0" lang="fr-FR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study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(3/5)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02002" y="1933394"/>
            <a:ext cx="5312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cs typeface="Arial"/>
              </a:rPr>
              <a:t>Attainable</a:t>
            </a:r>
            <a:r>
              <a:rPr lang="fr-FR" sz="2400" dirty="0" smtClean="0">
                <a:cs typeface="Arial"/>
              </a:rPr>
              <a:t> tissues </a:t>
            </a:r>
            <a:r>
              <a:rPr lang="fr-FR" sz="2400" dirty="0" err="1" smtClean="0">
                <a:cs typeface="Arial"/>
              </a:rPr>
              <a:t>after</a:t>
            </a:r>
            <a:r>
              <a:rPr lang="fr-FR" sz="2400" dirty="0" smtClean="0">
                <a:cs typeface="Arial"/>
              </a:rPr>
              <a:t> 3 divisions: 61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74" y="2395059"/>
            <a:ext cx="9033031" cy="34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935295" y="5383505"/>
            <a:ext cx="1522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cs typeface="Arial"/>
              </a:rPr>
              <a:t>8 </a:t>
            </a:r>
            <a:r>
              <a:rPr lang="fr-FR" sz="2400" dirty="0" err="1" smtClean="0">
                <a:cs typeface="Arial"/>
              </a:rPr>
              <a:t>cells</a:t>
            </a:r>
            <a:endParaRPr lang="fr-FR" sz="2400" dirty="0" smtClean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33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>
            <a:off x="0" y="970768"/>
            <a:ext cx="9165287" cy="1588"/>
          </a:xfrm>
          <a:prstGeom prst="line">
            <a:avLst/>
          </a:prstGeom>
          <a:ln w="508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Morphogenesis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 :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85800" y="901358"/>
            <a:ext cx="7772400" cy="8012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case </a:t>
            </a:r>
            <a:r>
              <a:rPr kumimoji="0" lang="fr-FR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study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(3/5)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Image 10" descr="fil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611" y="1603930"/>
            <a:ext cx="5290537" cy="51896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33045" y="4558544"/>
            <a:ext cx="43452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cs typeface="Arial"/>
              </a:rPr>
              <a:t>Attainable</a:t>
            </a:r>
            <a:r>
              <a:rPr lang="fr-FR" sz="2400" dirty="0" smtClean="0">
                <a:cs typeface="Arial"/>
              </a:rPr>
              <a:t> tissues </a:t>
            </a:r>
            <a:r>
              <a:rPr lang="fr-FR" sz="2400" dirty="0" err="1" smtClean="0">
                <a:cs typeface="Arial"/>
              </a:rPr>
              <a:t>after</a:t>
            </a:r>
            <a:endParaRPr lang="fr-FR" sz="2400" dirty="0" smtClean="0">
              <a:cs typeface="Arial"/>
            </a:endParaRPr>
          </a:p>
          <a:p>
            <a:pPr algn="ctr"/>
            <a:r>
              <a:rPr lang="fr-FR" sz="2400" dirty="0" smtClean="0">
                <a:cs typeface="Arial"/>
              </a:rPr>
              <a:t>3 divisions</a:t>
            </a:r>
          </a:p>
          <a:p>
            <a:pPr algn="ctr"/>
            <a:r>
              <a:rPr lang="fr-FR" sz="2400" dirty="0" err="1" smtClean="0">
                <a:cs typeface="Arial"/>
              </a:rPr>
              <a:t>with</a:t>
            </a:r>
            <a:endParaRPr lang="fr-FR" sz="2400" dirty="0" smtClean="0">
              <a:cs typeface="Arial"/>
            </a:endParaRPr>
          </a:p>
          <a:p>
            <a:pPr algn="ctr"/>
            <a:r>
              <a:rPr lang="fr-FR" sz="2400" dirty="0" err="1" smtClean="0">
                <a:cs typeface="Arial"/>
              </a:rPr>
              <a:t>selecting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after</a:t>
            </a:r>
            <a:r>
              <a:rPr lang="fr-FR" sz="2400" dirty="0" smtClean="0">
                <a:cs typeface="Arial"/>
              </a:rPr>
              <a:t> 2 divisions: 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18909" y="4862286"/>
            <a:ext cx="1047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cs typeface="Arial"/>
              </a:rPr>
              <a:t>8 </a:t>
            </a:r>
            <a:r>
              <a:rPr lang="fr-FR" sz="2400" dirty="0" err="1" smtClean="0">
                <a:cs typeface="Arial"/>
              </a:rPr>
              <a:t>cells</a:t>
            </a:r>
            <a:endParaRPr lang="fr-FR" sz="2400" dirty="0" smtClean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34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>
            <a:off x="0" y="970768"/>
            <a:ext cx="9165287" cy="1588"/>
          </a:xfrm>
          <a:prstGeom prst="line">
            <a:avLst/>
          </a:prstGeom>
          <a:ln w="508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Morphogenesis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 :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85800" y="901358"/>
            <a:ext cx="7772400" cy="8012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case </a:t>
            </a:r>
            <a:r>
              <a:rPr kumimoji="0" lang="fr-FR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study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(4/5)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30384" y="1729707"/>
            <a:ext cx="6083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cs typeface="Arial"/>
              </a:rPr>
              <a:t>Attainable</a:t>
            </a:r>
            <a:r>
              <a:rPr lang="fr-FR" sz="2400" dirty="0" smtClean="0">
                <a:cs typeface="Arial"/>
              </a:rPr>
              <a:t> tissues </a:t>
            </a:r>
            <a:r>
              <a:rPr lang="fr-FR" sz="2400" dirty="0" err="1" smtClean="0">
                <a:cs typeface="Arial"/>
              </a:rPr>
              <a:t>after</a:t>
            </a:r>
            <a:r>
              <a:rPr lang="fr-FR" sz="2400" dirty="0" smtClean="0">
                <a:cs typeface="Arial"/>
              </a:rPr>
              <a:t> 4 divisions: 1029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872" y="2443160"/>
            <a:ext cx="8711350" cy="431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703383" y="6093464"/>
            <a:ext cx="1346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cs typeface="Arial"/>
              </a:rPr>
              <a:t>16 </a:t>
            </a:r>
            <a:r>
              <a:rPr lang="fr-FR" sz="2400" dirty="0" err="1" smtClean="0">
                <a:cs typeface="Arial"/>
              </a:rPr>
              <a:t>cells</a:t>
            </a:r>
            <a:endParaRPr lang="fr-FR" sz="2400" dirty="0" smtClean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35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>
            <a:off x="0" y="970768"/>
            <a:ext cx="9165287" cy="1588"/>
          </a:xfrm>
          <a:prstGeom prst="line">
            <a:avLst/>
          </a:prstGeom>
          <a:ln w="508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Morphogenesis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 :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85800" y="901358"/>
            <a:ext cx="7772400" cy="8012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case </a:t>
            </a:r>
            <a:r>
              <a:rPr kumimoji="0" lang="fr-FR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study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(5/5)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30352" y="1629495"/>
            <a:ext cx="6083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cs typeface="Arial"/>
              </a:rPr>
              <a:t>Selection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with</a:t>
            </a:r>
            <a:r>
              <a:rPr lang="fr-FR" sz="2400" dirty="0" smtClean="0">
                <a:cs typeface="Arial"/>
              </a:rPr>
              <a:t> regard to </a:t>
            </a:r>
            <a:r>
              <a:rPr lang="fr-FR" sz="2400" dirty="0" err="1" smtClean="0">
                <a:cs typeface="Arial"/>
              </a:rPr>
              <a:t>symmetry</a:t>
            </a:r>
            <a:r>
              <a:rPr lang="fr-FR" sz="2400" dirty="0" smtClean="0">
                <a:cs typeface="Arial"/>
              </a:rPr>
              <a:t>, </a:t>
            </a:r>
            <a:r>
              <a:rPr lang="fr-FR" sz="2400" dirty="0" err="1" smtClean="0">
                <a:cs typeface="Arial"/>
              </a:rPr>
              <a:t>robustness</a:t>
            </a:r>
            <a:r>
              <a:rPr lang="fr-FR" sz="2400" dirty="0" smtClean="0">
                <a:cs typeface="Arial"/>
              </a:rPr>
              <a:t> and </a:t>
            </a:r>
            <a:r>
              <a:rPr lang="fr-FR" sz="2400" dirty="0" err="1" smtClean="0">
                <a:cs typeface="Arial"/>
              </a:rPr>
              <a:t>bio-inspiration</a:t>
            </a:r>
            <a:r>
              <a:rPr lang="fr-FR" sz="2400" dirty="0" smtClean="0">
                <a:cs typeface="Arial"/>
              </a:rPr>
              <a:t> of tissues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621" y="2517359"/>
            <a:ext cx="8648044" cy="425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787543" y="6153055"/>
            <a:ext cx="1346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cs typeface="Arial"/>
              </a:rPr>
              <a:t>16 </a:t>
            </a:r>
            <a:r>
              <a:rPr lang="fr-FR" sz="2400" dirty="0" err="1" smtClean="0">
                <a:cs typeface="Arial"/>
              </a:rPr>
              <a:t>cells</a:t>
            </a:r>
            <a:endParaRPr lang="fr-FR" sz="2400" dirty="0" smtClean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36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>
            <a:off x="0" y="970768"/>
            <a:ext cx="9165287" cy="1588"/>
          </a:xfrm>
          <a:prstGeom prst="line">
            <a:avLst/>
          </a:prstGeom>
          <a:ln w="508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Morphogenesis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 :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85800" y="901358"/>
            <a:ext cx="7772400" cy="8012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case </a:t>
            </a:r>
            <a:r>
              <a:rPr kumimoji="0" lang="fr-FR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study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(5/5)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69822" y="1607999"/>
            <a:ext cx="6083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cs typeface="Arial"/>
              </a:rPr>
              <a:t>An </a:t>
            </a:r>
            <a:r>
              <a:rPr lang="fr-FR" sz="2400" dirty="0" err="1" smtClean="0">
                <a:cs typeface="Arial"/>
              </a:rPr>
              <a:t>example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that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highlights</a:t>
            </a:r>
            <a:r>
              <a:rPr lang="fr-FR" sz="2400" dirty="0" smtClean="0">
                <a:cs typeface="Arial"/>
              </a:rPr>
              <a:t> the </a:t>
            </a:r>
            <a:r>
              <a:rPr lang="fr-FR" sz="2400" dirty="0" err="1" smtClean="0">
                <a:cs typeface="Arial"/>
              </a:rPr>
              <a:t>link</a:t>
            </a:r>
            <a:r>
              <a:rPr lang="fr-FR" sz="2400" dirty="0" smtClean="0">
                <a:cs typeface="Arial"/>
              </a:rPr>
              <a:t> </a:t>
            </a:r>
            <a:r>
              <a:rPr lang="fr-FR" sz="2400" dirty="0" err="1" smtClean="0">
                <a:cs typeface="Arial"/>
              </a:rPr>
              <a:t>between</a:t>
            </a:r>
            <a:endParaRPr lang="fr-FR" sz="2400" dirty="0" smtClean="0">
              <a:cs typeface="Arial"/>
            </a:endParaRPr>
          </a:p>
          <a:p>
            <a:pPr algn="ctr"/>
            <a:r>
              <a:rPr lang="fr-FR" sz="2400" dirty="0" err="1" smtClean="0">
                <a:cs typeface="Arial"/>
              </a:rPr>
              <a:t>phenotype</a:t>
            </a:r>
            <a:r>
              <a:rPr lang="fr-FR" sz="2400" dirty="0" smtClean="0">
                <a:cs typeface="Arial"/>
              </a:rPr>
              <a:t> and </a:t>
            </a:r>
            <a:r>
              <a:rPr lang="fr-FR" sz="2400" dirty="0" err="1" smtClean="0">
                <a:cs typeface="Arial"/>
              </a:rPr>
              <a:t>genotype</a:t>
            </a:r>
            <a:endParaRPr lang="fr-FR" sz="2400" dirty="0" smtClean="0">
              <a:cs typeface="Arial"/>
            </a:endParaRPr>
          </a:p>
        </p:txBody>
      </p:sp>
      <p:pic>
        <p:nvPicPr>
          <p:cNvPr id="13" name="Image 12" descr="16cells''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50" y="2500641"/>
            <a:ext cx="7353300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37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cxnSp>
        <p:nvCxnSpPr>
          <p:cNvPr id="45" name="Connecteur droit 44"/>
          <p:cNvCxnSpPr/>
          <p:nvPr/>
        </p:nvCxnSpPr>
        <p:spPr>
          <a:xfrm>
            <a:off x="0" y="970768"/>
            <a:ext cx="9165287" cy="1588"/>
          </a:xfrm>
          <a:prstGeom prst="line">
            <a:avLst/>
          </a:prstGeom>
          <a:ln w="50800"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Future </a:t>
            </a:r>
            <a:r>
              <a:rPr lang="fr-FR" dirty="0" err="1" smtClean="0"/>
              <a:t>works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10141" y="1093306"/>
            <a:ext cx="89551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Merge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our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virtual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 model and </a:t>
            </a:r>
            <a:r>
              <a:rPr lang="fr-FR" sz="2400" dirty="0" err="1" smtClean="0">
                <a:latin typeface="Arial"/>
                <a:cs typeface="Arial"/>
              </a:rPr>
              <a:t>our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morphogenesis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approach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Use more </a:t>
            </a:r>
            <a:r>
              <a:rPr lang="fr-FR" sz="2400" dirty="0" err="1" smtClean="0">
                <a:latin typeface="Arial"/>
                <a:cs typeface="Arial"/>
              </a:rPr>
              <a:t>deeply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our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morphogenesis</a:t>
            </a:r>
            <a:r>
              <a:rPr lang="fr-FR" sz="2400" dirty="0" smtClean="0">
                <a:latin typeface="Arial"/>
                <a:cs typeface="Arial"/>
              </a:rPr>
              <a:t> model …</a:t>
            </a:r>
          </a:p>
          <a:p>
            <a:pPr>
              <a:buFont typeface="Wingdings" charset="2"/>
              <a:buChar char="Ø"/>
            </a:pPr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And </a:t>
            </a:r>
            <a:r>
              <a:rPr lang="fr-FR" sz="2400" dirty="0" err="1" smtClean="0">
                <a:latin typeface="Arial"/>
                <a:cs typeface="Arial"/>
              </a:rPr>
              <a:t>also</a:t>
            </a:r>
            <a:r>
              <a:rPr lang="fr-FR" sz="2400" smtClean="0">
                <a:latin typeface="Arial"/>
                <a:cs typeface="Arial"/>
              </a:rPr>
              <a:t> study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backward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morphogenesis</a:t>
            </a:r>
            <a:endParaRPr lang="fr-FR" sz="2400" dirty="0" smtClean="0">
              <a:latin typeface="Arial"/>
              <a:cs typeface="Arial"/>
            </a:endParaRPr>
          </a:p>
        </p:txBody>
      </p:sp>
      <p:pic>
        <p:nvPicPr>
          <p:cNvPr id="11" name="Image 10" descr="backex'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024" y="2624670"/>
            <a:ext cx="3903300" cy="3725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ckgrou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354659" y="975767"/>
            <a:ext cx="6918990" cy="588223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7895" y="1790095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38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63937" y="5590915"/>
            <a:ext cx="8980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A. </a:t>
            </a:r>
            <a:r>
              <a:rPr lang="fr-FR" sz="1400" dirty="0" err="1" smtClean="0">
                <a:latin typeface="Arial"/>
                <a:cs typeface="Arial"/>
              </a:rPr>
              <a:t>Jeannin-Girardon</a:t>
            </a:r>
            <a:r>
              <a:rPr lang="fr-FR" sz="1400" dirty="0" smtClean="0">
                <a:latin typeface="Arial"/>
                <a:cs typeface="Arial"/>
              </a:rPr>
              <a:t> et Al, IEEE/ACM Transactions on </a:t>
            </a:r>
            <a:r>
              <a:rPr lang="fr-FR" sz="1400" dirty="0" err="1" smtClean="0">
                <a:latin typeface="Arial"/>
                <a:cs typeface="Arial"/>
              </a:rPr>
              <a:t>Computational</a:t>
            </a:r>
            <a:r>
              <a:rPr lang="fr-FR" sz="1400" dirty="0" smtClean="0">
                <a:latin typeface="Arial"/>
                <a:cs typeface="Arial"/>
              </a:rPr>
              <a:t> </a:t>
            </a:r>
            <a:r>
              <a:rPr lang="fr-FR" sz="1400" dirty="0" err="1" smtClean="0">
                <a:latin typeface="Arial"/>
                <a:cs typeface="Arial"/>
              </a:rPr>
              <a:t>Biology</a:t>
            </a:r>
            <a:r>
              <a:rPr lang="fr-FR" sz="1400" dirty="0" smtClean="0">
                <a:latin typeface="Arial"/>
                <a:cs typeface="Arial"/>
              </a:rPr>
              <a:t> and </a:t>
            </a:r>
            <a:r>
              <a:rPr lang="fr-FR" sz="1400" dirty="0" err="1" smtClean="0">
                <a:latin typeface="Arial"/>
                <a:cs typeface="Arial"/>
              </a:rPr>
              <a:t>Bioinformatics</a:t>
            </a:r>
            <a:r>
              <a:rPr lang="fr-FR" sz="1400" dirty="0" smtClean="0">
                <a:latin typeface="Arial"/>
                <a:cs typeface="Arial"/>
              </a:rPr>
              <a:t> (TCBB), 2015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3937" y="5898692"/>
            <a:ext cx="83324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A. </a:t>
            </a:r>
            <a:r>
              <a:rPr lang="fr-FR" sz="1400" dirty="0" err="1" smtClean="0">
                <a:latin typeface="Arial"/>
                <a:cs typeface="Arial"/>
              </a:rPr>
              <a:t>Sarr</a:t>
            </a:r>
            <a:r>
              <a:rPr lang="fr-FR" sz="1400" dirty="0" smtClean="0">
                <a:latin typeface="Arial"/>
                <a:cs typeface="Arial"/>
              </a:rPr>
              <a:t> et Al, 3rd international </a:t>
            </a:r>
            <a:r>
              <a:rPr lang="fr-FR" sz="1400" dirty="0" err="1" smtClean="0">
                <a:latin typeface="Arial"/>
                <a:cs typeface="Arial"/>
              </a:rPr>
              <a:t>conference</a:t>
            </a:r>
            <a:r>
              <a:rPr lang="fr-FR" sz="1400" dirty="0" smtClean="0">
                <a:latin typeface="Arial"/>
                <a:cs typeface="Arial"/>
              </a:rPr>
              <a:t> on </a:t>
            </a:r>
            <a:r>
              <a:rPr lang="fr-FR" sz="1400" dirty="0" err="1" smtClean="0">
                <a:latin typeface="Arial"/>
                <a:cs typeface="Arial"/>
              </a:rPr>
              <a:t>Theory</a:t>
            </a:r>
            <a:r>
              <a:rPr lang="fr-FR" sz="1400" dirty="0" smtClean="0">
                <a:latin typeface="Arial"/>
                <a:cs typeface="Arial"/>
              </a:rPr>
              <a:t> and Practice of Natural </a:t>
            </a:r>
            <a:r>
              <a:rPr lang="fr-FR" sz="1400" dirty="0" err="1" smtClean="0">
                <a:latin typeface="Arial"/>
                <a:cs typeface="Arial"/>
              </a:rPr>
              <a:t>Computing</a:t>
            </a:r>
            <a:r>
              <a:rPr lang="fr-FR" sz="1400" dirty="0" smtClean="0">
                <a:latin typeface="Arial"/>
                <a:cs typeface="Arial"/>
              </a:rPr>
              <a:t> (TPNC), 2014</a:t>
            </a:r>
          </a:p>
        </p:txBody>
      </p:sp>
      <p:pic>
        <p:nvPicPr>
          <p:cNvPr id="9" name="Image 8" descr="cellulo_transpar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920" y="1176739"/>
            <a:ext cx="3564080" cy="3564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3944" y="89986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Questions?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39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63937" y="5590915"/>
            <a:ext cx="89800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A. </a:t>
            </a:r>
            <a:r>
              <a:rPr lang="fr-FR" sz="1400" dirty="0" err="1" smtClean="0">
                <a:latin typeface="Arial"/>
                <a:cs typeface="Arial"/>
              </a:rPr>
              <a:t>Jeannin-Girardon</a:t>
            </a:r>
            <a:r>
              <a:rPr lang="fr-FR" sz="1400" dirty="0" smtClean="0">
                <a:latin typeface="Arial"/>
                <a:cs typeface="Arial"/>
              </a:rPr>
              <a:t> et Al, IEEE/ACM Transactions on </a:t>
            </a:r>
            <a:r>
              <a:rPr lang="fr-FR" sz="1400" dirty="0" err="1" smtClean="0">
                <a:latin typeface="Arial"/>
                <a:cs typeface="Arial"/>
              </a:rPr>
              <a:t>Computational</a:t>
            </a:r>
            <a:r>
              <a:rPr lang="fr-FR" sz="1400" dirty="0" smtClean="0">
                <a:latin typeface="Arial"/>
                <a:cs typeface="Arial"/>
              </a:rPr>
              <a:t> </a:t>
            </a:r>
            <a:r>
              <a:rPr lang="fr-FR" sz="1400" dirty="0" err="1" smtClean="0">
                <a:latin typeface="Arial"/>
                <a:cs typeface="Arial"/>
              </a:rPr>
              <a:t>Biology</a:t>
            </a:r>
            <a:r>
              <a:rPr lang="fr-FR" sz="1400" dirty="0" smtClean="0">
                <a:latin typeface="Arial"/>
                <a:cs typeface="Arial"/>
              </a:rPr>
              <a:t> and </a:t>
            </a:r>
            <a:r>
              <a:rPr lang="fr-FR" sz="1400" dirty="0" err="1" smtClean="0">
                <a:latin typeface="Arial"/>
                <a:cs typeface="Arial"/>
              </a:rPr>
              <a:t>Bioinformatics</a:t>
            </a:r>
            <a:r>
              <a:rPr lang="fr-FR" sz="1400" dirty="0" smtClean="0">
                <a:latin typeface="Arial"/>
                <a:cs typeface="Arial"/>
              </a:rPr>
              <a:t> (TCBB), 2015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3937" y="5898692"/>
            <a:ext cx="83324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Arial"/>
                <a:cs typeface="Arial"/>
              </a:rPr>
              <a:t>A. </a:t>
            </a:r>
            <a:r>
              <a:rPr lang="fr-FR" sz="1400" dirty="0" err="1" smtClean="0">
                <a:latin typeface="Arial"/>
                <a:cs typeface="Arial"/>
              </a:rPr>
              <a:t>Sarr</a:t>
            </a:r>
            <a:r>
              <a:rPr lang="fr-FR" sz="1400" dirty="0" smtClean="0">
                <a:latin typeface="Arial"/>
                <a:cs typeface="Arial"/>
              </a:rPr>
              <a:t> et Al, 3rd international </a:t>
            </a:r>
            <a:r>
              <a:rPr lang="fr-FR" sz="1400" dirty="0" err="1" smtClean="0">
                <a:latin typeface="Arial"/>
                <a:cs typeface="Arial"/>
              </a:rPr>
              <a:t>conference</a:t>
            </a:r>
            <a:r>
              <a:rPr lang="fr-FR" sz="1400" dirty="0" smtClean="0">
                <a:latin typeface="Arial"/>
                <a:cs typeface="Arial"/>
              </a:rPr>
              <a:t> on </a:t>
            </a:r>
            <a:r>
              <a:rPr lang="fr-FR" sz="1400" dirty="0" err="1" smtClean="0">
                <a:latin typeface="Arial"/>
                <a:cs typeface="Arial"/>
              </a:rPr>
              <a:t>Theory</a:t>
            </a:r>
            <a:r>
              <a:rPr lang="fr-FR" sz="1400" dirty="0" smtClean="0">
                <a:latin typeface="Arial"/>
                <a:cs typeface="Arial"/>
              </a:rPr>
              <a:t> and Practice of Natural </a:t>
            </a:r>
            <a:r>
              <a:rPr lang="fr-FR" sz="1400" dirty="0" err="1" smtClean="0">
                <a:latin typeface="Arial"/>
                <a:cs typeface="Arial"/>
              </a:rPr>
              <a:t>Computing</a:t>
            </a:r>
            <a:r>
              <a:rPr lang="fr-FR" sz="1400" dirty="0" smtClean="0">
                <a:latin typeface="Arial"/>
                <a:cs typeface="Arial"/>
              </a:rPr>
              <a:t> (TPNC), 2014</a:t>
            </a:r>
          </a:p>
        </p:txBody>
      </p:sp>
      <p:pic>
        <p:nvPicPr>
          <p:cNvPr id="9" name="Image 8" descr="cellulo_transpar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882" y="935291"/>
            <a:ext cx="3564080" cy="3564079"/>
          </a:xfrm>
          <a:prstGeom prst="rect">
            <a:avLst/>
          </a:prstGeom>
        </p:spPr>
      </p:pic>
      <p:sp>
        <p:nvSpPr>
          <p:cNvPr id="13" name="Titre 1"/>
          <p:cNvSpPr txBox="1">
            <a:spLocks/>
          </p:cNvSpPr>
          <p:nvPr/>
        </p:nvSpPr>
        <p:spPr>
          <a:xfrm>
            <a:off x="-137684" y="1450109"/>
            <a:ext cx="6042406" cy="80120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300" dirty="0" smtClean="0"/>
              <a:t>Vincent, </a:t>
            </a:r>
            <a:r>
              <a:rPr lang="fr-FR" sz="5300" dirty="0" err="1" smtClean="0"/>
              <a:t>why</a:t>
            </a:r>
            <a:r>
              <a:rPr lang="fr-FR" sz="5300" dirty="0" smtClean="0"/>
              <a:t> </a:t>
            </a:r>
            <a:r>
              <a:rPr lang="fr-FR" sz="5300" dirty="0" err="1" smtClean="0"/>
              <a:t>did</a:t>
            </a:r>
            <a:r>
              <a:rPr lang="fr-FR" sz="5300" dirty="0" smtClean="0"/>
              <a:t> </a:t>
            </a:r>
            <a:r>
              <a:rPr lang="fr-FR" sz="5300" dirty="0" err="1" smtClean="0"/>
              <a:t>you</a:t>
            </a:r>
            <a:r>
              <a:rPr lang="fr-FR" sz="5300" dirty="0" smtClean="0"/>
              <a:t> do </a:t>
            </a:r>
            <a:r>
              <a:rPr lang="fr-FR" sz="5300" dirty="0" err="1" smtClean="0"/>
              <a:t>that</a:t>
            </a:r>
            <a:r>
              <a:rPr lang="fr-FR" sz="5300" dirty="0" smtClean="0"/>
              <a:t> ?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Bulle ronde 2"/>
          <p:cNvSpPr/>
          <p:nvPr/>
        </p:nvSpPr>
        <p:spPr>
          <a:xfrm rot="10800000">
            <a:off x="-189187" y="1178759"/>
            <a:ext cx="5912069" cy="876806"/>
          </a:xfrm>
          <a:prstGeom prst="wedgeEllipse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9417" y="2252640"/>
            <a:ext cx="6189565" cy="112270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b="1" dirty="0">
                <a:latin typeface="Wingdings"/>
                <a:ea typeface="Wingdings"/>
                <a:cs typeface="Wingdings"/>
              </a:rPr>
              <a:t> </a:t>
            </a:r>
            <a:r>
              <a:rPr lang="fr-FR" sz="11200" dirty="0" smtClean="0"/>
              <a:t>Imagine, </a:t>
            </a:r>
            <a:r>
              <a:rPr lang="fr-FR" sz="11200" dirty="0" err="1" smtClean="0"/>
              <a:t>we</a:t>
            </a:r>
            <a:r>
              <a:rPr lang="fr-FR" sz="11200" dirty="0" smtClean="0"/>
              <a:t> </a:t>
            </a:r>
            <a:r>
              <a:rPr lang="fr-FR" sz="11200" dirty="0" err="1" smtClean="0"/>
              <a:t>integrate</a:t>
            </a:r>
            <a:r>
              <a:rPr lang="fr-FR" sz="11200" dirty="0" smtClean="0"/>
              <a:t> in </a:t>
            </a:r>
            <a:r>
              <a:rPr lang="fr-FR" sz="11200" dirty="0" err="1" smtClean="0"/>
              <a:t>our</a:t>
            </a:r>
            <a:r>
              <a:rPr lang="fr-FR" sz="11200" dirty="0" smtClean="0"/>
              <a:t> </a:t>
            </a:r>
            <a:r>
              <a:rPr lang="fr-FR" sz="11200" dirty="0" err="1" smtClean="0"/>
              <a:t>cells</a:t>
            </a:r>
            <a:endParaRPr lang="fr-FR" sz="11200" dirty="0"/>
          </a:p>
          <a:p>
            <a:r>
              <a:rPr lang="fr-FR" sz="11200" dirty="0" err="1" smtClean="0"/>
              <a:t>just</a:t>
            </a:r>
            <a:r>
              <a:rPr lang="fr-FR" sz="11200" dirty="0" smtClean="0"/>
              <a:t> a part of the </a:t>
            </a:r>
            <a:r>
              <a:rPr lang="fr-FR" sz="11200" dirty="0" err="1" smtClean="0"/>
              <a:t>works</a:t>
            </a:r>
            <a:endParaRPr lang="fr-FR" sz="11200" dirty="0"/>
          </a:p>
          <a:p>
            <a:r>
              <a:rPr lang="fr-FR" sz="11200" dirty="0" err="1" smtClean="0"/>
              <a:t>presented</a:t>
            </a:r>
            <a:r>
              <a:rPr lang="fr-FR" sz="11200" dirty="0" smtClean="0"/>
              <a:t> in </a:t>
            </a:r>
            <a:r>
              <a:rPr lang="fr-FR" sz="11200" dirty="0" err="1" smtClean="0"/>
              <a:t>cBio</a:t>
            </a:r>
            <a:r>
              <a:rPr lang="fr-FR" sz="11200" dirty="0" smtClean="0"/>
              <a:t> 2015…</a:t>
            </a:r>
            <a:endParaRPr lang="fr-FR" dirty="0" smtClean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22078" y="3524009"/>
            <a:ext cx="5722882" cy="112270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latin typeface="Wingdings"/>
                <a:ea typeface="Wingdings"/>
                <a:cs typeface="Wingdings"/>
              </a:rPr>
              <a:t>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see</a:t>
            </a:r>
            <a:r>
              <a:rPr lang="fr-FR" dirty="0" smtClean="0"/>
              <a:t>, for </a:t>
            </a:r>
            <a:r>
              <a:rPr lang="fr-FR" dirty="0" err="1" smtClean="0"/>
              <a:t>example</a:t>
            </a:r>
            <a:r>
              <a:rPr lang="fr-FR" dirty="0" smtClean="0"/>
              <a:t>, </a:t>
            </a:r>
            <a:r>
              <a:rPr lang="fr-FR" dirty="0" err="1" smtClean="0"/>
              <a:t>tumor</a:t>
            </a:r>
            <a:r>
              <a:rPr lang="fr-FR" dirty="0" smtClean="0"/>
              <a:t> </a:t>
            </a:r>
            <a:r>
              <a:rPr lang="fr-FR" dirty="0" err="1" smtClean="0"/>
              <a:t>growth</a:t>
            </a:r>
            <a:r>
              <a:rPr lang="fr-FR" dirty="0" smtClean="0"/>
              <a:t> </a:t>
            </a:r>
            <a:r>
              <a:rPr lang="fr-FR" dirty="0" err="1" smtClean="0"/>
              <a:t>taking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account</a:t>
            </a:r>
            <a:r>
              <a:rPr lang="fr-FR" dirty="0" smtClean="0"/>
              <a:t> </a:t>
            </a:r>
            <a:r>
              <a:rPr lang="fr-FR" dirty="0" err="1" smtClean="0"/>
              <a:t>genes</a:t>
            </a:r>
            <a:r>
              <a:rPr lang="fr-FR" dirty="0" smtClean="0"/>
              <a:t>, </a:t>
            </a:r>
            <a:r>
              <a:rPr lang="fr-FR" dirty="0" err="1" smtClean="0"/>
              <a:t>pathways</a:t>
            </a:r>
            <a:r>
              <a:rPr lang="fr-FR" dirty="0" smtClean="0"/>
              <a:t>, etc.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22077" y="4810190"/>
            <a:ext cx="6331425" cy="112270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latin typeface="Wingdings"/>
                <a:ea typeface="Wingdings"/>
                <a:cs typeface="Wingdings"/>
              </a:rPr>
              <a:t>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predict</a:t>
            </a:r>
            <a:r>
              <a:rPr lang="fr-FR" dirty="0" smtClean="0"/>
              <a:t> the </a:t>
            </a:r>
            <a:r>
              <a:rPr lang="fr-FR" dirty="0" err="1" smtClean="0"/>
              <a:t>effect</a:t>
            </a:r>
            <a:r>
              <a:rPr lang="fr-FR" dirty="0" smtClean="0"/>
              <a:t> of </a:t>
            </a:r>
            <a:r>
              <a:rPr lang="fr-FR" dirty="0" err="1" smtClean="0"/>
              <a:t>radiotherapies</a:t>
            </a:r>
            <a:r>
              <a:rPr lang="fr-FR" dirty="0" smtClean="0"/>
              <a:t>, chirurgical </a:t>
            </a:r>
            <a:r>
              <a:rPr lang="fr-FR" dirty="0" err="1" smtClean="0"/>
              <a:t>acts</a:t>
            </a:r>
            <a:r>
              <a:rPr lang="fr-FR" dirty="0" smtClean="0"/>
              <a:t>, etc.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518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Context</a:t>
            </a:r>
            <a:r>
              <a:rPr lang="fr-FR" dirty="0" smtClean="0"/>
              <a:t> (2/3)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5" name="Image 14" descr="context_2_3_Aria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003300"/>
            <a:ext cx="9144000" cy="535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Context</a:t>
            </a:r>
            <a:r>
              <a:rPr lang="fr-FR" dirty="0" smtClean="0"/>
              <a:t> (3/3)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" name="Image 11" descr="context_3_3_Aria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" y="1003300"/>
            <a:ext cx="9144001" cy="535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Outline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cBio</a:t>
            </a:r>
            <a:r>
              <a:rPr lang="fr-FR" dirty="0" smtClean="0"/>
              <a:t> 2015, </a:t>
            </a:r>
            <a:r>
              <a:rPr lang="fr-FR" dirty="0" err="1" smtClean="0"/>
              <a:t>vincent.rodin@univ-brest.fr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226928" y="1065052"/>
            <a:ext cx="891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Introduction</a:t>
            </a: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Virtual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 model</a:t>
            </a:r>
          </a:p>
          <a:p>
            <a:endParaRPr lang="fr-FR" sz="400" dirty="0" smtClean="0">
              <a:latin typeface="Arial"/>
              <a:cs typeface="Arial"/>
            </a:endParaRPr>
          </a:p>
          <a:p>
            <a:r>
              <a:rPr lang="fr-FR" sz="400" dirty="0" smtClean="0">
                <a:latin typeface="Arial"/>
                <a:ea typeface="Wingdings"/>
                <a:cs typeface="Arial"/>
              </a:rPr>
              <a:t>                      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400" dirty="0" smtClean="0">
                <a:ea typeface="Wingdings"/>
                <a:cs typeface="Arial"/>
              </a:rPr>
              <a:t> Structure, cycle, </a:t>
            </a:r>
            <a:r>
              <a:rPr lang="fr-FR" sz="2400" dirty="0" err="1" smtClean="0">
                <a:ea typeface="Wingdings"/>
                <a:cs typeface="Arial"/>
              </a:rPr>
              <a:t>abilities</a:t>
            </a:r>
            <a:r>
              <a:rPr lang="fr-FR" sz="2400" dirty="0" smtClean="0">
                <a:ea typeface="Wingdings"/>
                <a:cs typeface="Arial"/>
              </a:rPr>
              <a:t>, interactions &amp; </a:t>
            </a:r>
            <a:r>
              <a:rPr lang="fr-FR" sz="2400" dirty="0" err="1" smtClean="0">
                <a:ea typeface="Wingdings"/>
                <a:cs typeface="Arial"/>
              </a:rPr>
              <a:t>constraints</a:t>
            </a:r>
            <a:endParaRPr lang="fr-FR" sz="2400" dirty="0" smtClean="0">
              <a:ea typeface="Wingdings"/>
              <a:cs typeface="Arial"/>
            </a:endParaRPr>
          </a:p>
          <a:p>
            <a:endParaRPr lang="fr-FR" sz="800" dirty="0" smtClean="0">
              <a:ea typeface="Wingdings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ea typeface="Wingdings"/>
                <a:cs typeface="Arial"/>
              </a:rPr>
              <a:t> Virtual </a:t>
            </a:r>
            <a:r>
              <a:rPr lang="fr-FR" sz="2400" dirty="0" err="1" smtClean="0">
                <a:ea typeface="Wingdings"/>
                <a:cs typeface="Arial"/>
              </a:rPr>
              <a:t>chemistry</a:t>
            </a:r>
            <a:r>
              <a:rPr lang="fr-FR" sz="2400" dirty="0" smtClean="0">
                <a:ea typeface="Wingdings"/>
                <a:cs typeface="Arial"/>
              </a:rPr>
              <a:t> model</a:t>
            </a:r>
          </a:p>
          <a:p>
            <a:endParaRPr lang="fr-FR" sz="800" dirty="0" smtClean="0">
              <a:ea typeface="Wingdings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Parallel</a:t>
            </a: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implementation</a:t>
            </a:r>
            <a:endParaRPr lang="fr-FR" sz="2400" dirty="0" smtClean="0">
              <a:ea typeface="Wingdings"/>
              <a:cs typeface="Arial"/>
            </a:endParaRPr>
          </a:p>
          <a:p>
            <a:pPr>
              <a:buFont typeface="Wingdings" charset="2"/>
              <a:buChar char="Ø"/>
            </a:pPr>
            <a:endParaRPr lang="fr-FR" sz="400" dirty="0" smtClean="0">
              <a:ea typeface="Wingdings"/>
              <a:cs typeface="Arial"/>
            </a:endParaRPr>
          </a:p>
          <a:p>
            <a:r>
              <a:rPr lang="fr-FR" sz="2400" dirty="0" smtClean="0">
                <a:latin typeface="Wingdings"/>
                <a:ea typeface="Wingdings"/>
                <a:cs typeface="Arial"/>
              </a:rPr>
              <a:t> </a:t>
            </a:r>
            <a:r>
              <a:rPr lang="fr-FR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OpenCL</a:t>
            </a:r>
            <a:r>
              <a:rPr lang="fr-FR" sz="2400" dirty="0" smtClean="0">
                <a:ea typeface="Wingdings"/>
                <a:cs typeface="Arial"/>
              </a:rPr>
              <a:t>, model </a:t>
            </a:r>
            <a:r>
              <a:rPr lang="fr-FR" sz="2400" dirty="0" err="1" smtClean="0">
                <a:ea typeface="Wingdings"/>
                <a:cs typeface="Arial"/>
              </a:rPr>
              <a:t>coupled</a:t>
            </a: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with</a:t>
            </a:r>
            <a:r>
              <a:rPr lang="fr-FR" sz="2400" dirty="0" smtClean="0">
                <a:ea typeface="Wingdings"/>
                <a:cs typeface="Arial"/>
              </a:rPr>
              <a:t> a MAS, 10</a:t>
            </a:r>
            <a:r>
              <a:rPr lang="fr-FR" sz="2400" baseline="30000" dirty="0" smtClean="0">
                <a:ea typeface="Wingdings"/>
                <a:cs typeface="Arial"/>
              </a:rPr>
              <a:t>6 </a:t>
            </a:r>
            <a:r>
              <a:rPr lang="fr-FR" sz="2400" dirty="0" err="1" smtClean="0">
                <a:ea typeface="Wingdings"/>
                <a:cs typeface="Arial"/>
              </a:rPr>
              <a:t>cells</a:t>
            </a:r>
            <a:endParaRPr lang="fr-FR" sz="2400" dirty="0" smtClean="0">
              <a:ea typeface="Wingdings"/>
              <a:cs typeface="Arial"/>
            </a:endParaRPr>
          </a:p>
          <a:p>
            <a:endParaRPr lang="fr-FR" sz="800" dirty="0" smtClean="0">
              <a:ea typeface="Wingdings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Starfish</a:t>
            </a: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growth</a:t>
            </a:r>
            <a:r>
              <a:rPr lang="fr-FR" sz="2400" dirty="0" smtClean="0">
                <a:ea typeface="Wingdings"/>
                <a:cs typeface="Arial"/>
              </a:rPr>
              <a:t>… a </a:t>
            </a:r>
            <a:r>
              <a:rPr lang="fr-FR" sz="2400" dirty="0" err="1" smtClean="0">
                <a:ea typeface="Wingdings"/>
                <a:cs typeface="Arial"/>
              </a:rPr>
              <a:t>simplified</a:t>
            </a:r>
            <a:r>
              <a:rPr lang="fr-FR" sz="2400" dirty="0" smtClean="0">
                <a:ea typeface="Wingdings"/>
                <a:cs typeface="Arial"/>
              </a:rPr>
              <a:t> model</a:t>
            </a:r>
          </a:p>
          <a:p>
            <a:endParaRPr lang="fr-FR" sz="800" dirty="0" smtClean="0">
              <a:ea typeface="Wingdings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Towards</a:t>
            </a: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morphogenesis</a:t>
            </a: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modeling</a:t>
            </a:r>
            <a:r>
              <a:rPr lang="fr-FR" sz="2400" dirty="0" smtClean="0">
                <a:ea typeface="Wingdings"/>
                <a:cs typeface="Arial"/>
              </a:rPr>
              <a:t> ?</a:t>
            </a:r>
          </a:p>
          <a:p>
            <a:endParaRPr lang="fr-FR" sz="800" dirty="0" smtClean="0">
              <a:ea typeface="Wingdings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Morphogenesis</a:t>
            </a: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modeling</a:t>
            </a:r>
            <a:r>
              <a:rPr lang="fr-FR" sz="2400" dirty="0" smtClean="0">
                <a:ea typeface="Wingdings"/>
                <a:cs typeface="Arial"/>
              </a:rPr>
              <a:t> : </a:t>
            </a:r>
            <a:r>
              <a:rPr lang="fr-FR" sz="2400" dirty="0" err="1" smtClean="0">
                <a:ea typeface="Wingdings"/>
                <a:cs typeface="Arial"/>
              </a:rPr>
              <a:t>our</a:t>
            </a: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approach</a:t>
            </a: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based</a:t>
            </a:r>
            <a:r>
              <a:rPr lang="fr-FR" sz="2400" dirty="0" smtClean="0">
                <a:ea typeface="Wingdings"/>
                <a:cs typeface="Arial"/>
              </a:rPr>
              <a:t> on </a:t>
            </a:r>
            <a:r>
              <a:rPr lang="fr-FR" sz="2400" dirty="0" err="1" smtClean="0">
                <a:ea typeface="Wingdings"/>
                <a:cs typeface="Arial"/>
              </a:rPr>
              <a:t>viability</a:t>
            </a:r>
            <a:endParaRPr lang="fr-FR" sz="2400" dirty="0" smtClean="0">
              <a:ea typeface="Wingdings"/>
              <a:cs typeface="Arial"/>
            </a:endParaRPr>
          </a:p>
          <a:p>
            <a:endParaRPr lang="fr-FR" sz="800" dirty="0" smtClean="0">
              <a:ea typeface="Wingdings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Morphogenesis</a:t>
            </a:r>
            <a:r>
              <a:rPr lang="fr-FR" sz="2400" dirty="0" smtClean="0">
                <a:ea typeface="Wingdings"/>
                <a:cs typeface="Arial"/>
              </a:rPr>
              <a:t> </a:t>
            </a:r>
            <a:r>
              <a:rPr lang="fr-FR" sz="2400" dirty="0" err="1" smtClean="0">
                <a:ea typeface="Wingdings"/>
                <a:cs typeface="Arial"/>
              </a:rPr>
              <a:t>modeling</a:t>
            </a:r>
            <a:r>
              <a:rPr lang="fr-FR" sz="2400" dirty="0" smtClean="0">
                <a:ea typeface="Wingdings"/>
                <a:cs typeface="Arial"/>
              </a:rPr>
              <a:t> : </a:t>
            </a:r>
            <a:r>
              <a:rPr lang="fr-FR" sz="2400" dirty="0" err="1" smtClean="0">
                <a:ea typeface="Wingdings"/>
                <a:cs typeface="Arial"/>
              </a:rPr>
              <a:t>our</a:t>
            </a:r>
            <a:r>
              <a:rPr lang="fr-FR" sz="2400" dirty="0" smtClean="0">
                <a:ea typeface="Wingdings"/>
                <a:cs typeface="Arial"/>
              </a:rPr>
              <a:t> model, a case </a:t>
            </a:r>
            <a:r>
              <a:rPr lang="fr-FR" sz="2400" dirty="0" err="1" smtClean="0">
                <a:ea typeface="Wingdings"/>
                <a:cs typeface="Arial"/>
              </a:rPr>
              <a:t>study</a:t>
            </a:r>
            <a:endParaRPr lang="fr-FR" sz="2400" dirty="0" smtClean="0">
              <a:ea typeface="Wingdings"/>
              <a:cs typeface="Arial"/>
            </a:endParaRPr>
          </a:p>
          <a:p>
            <a:pPr>
              <a:buFont typeface="Wingdings" charset="2"/>
              <a:buChar char="Ø"/>
            </a:pPr>
            <a:endParaRPr lang="fr-FR" sz="800" dirty="0" smtClean="0">
              <a:ea typeface="Wingdings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ea typeface="Wingdings"/>
                <a:cs typeface="Arial"/>
              </a:rPr>
              <a:t> Future </a:t>
            </a:r>
            <a:r>
              <a:rPr lang="fr-FR" sz="2400" dirty="0" err="1" smtClean="0">
                <a:ea typeface="Wingdings"/>
                <a:cs typeface="Arial"/>
              </a:rPr>
              <a:t>works</a:t>
            </a:r>
            <a:endParaRPr lang="fr-FR" sz="2400" dirty="0" smtClean="0">
              <a:ea typeface="Wingdings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Introduction (1/4)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7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24514" y="1265648"/>
            <a:ext cx="3940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Arial"/>
                <a:cs typeface="Arial"/>
              </a:rPr>
              <a:t>Tissue </a:t>
            </a:r>
            <a:r>
              <a:rPr lang="fr-FR" sz="2400" b="1" dirty="0" err="1" smtClean="0">
                <a:latin typeface="Arial"/>
                <a:cs typeface="Arial"/>
              </a:rPr>
              <a:t>morphogenesis</a:t>
            </a:r>
            <a:r>
              <a:rPr lang="fr-FR" sz="2400" b="1" dirty="0" smtClean="0">
                <a:latin typeface="Arial"/>
                <a:cs typeface="Arial"/>
              </a:rPr>
              <a:t>:</a:t>
            </a:r>
            <a:endParaRPr lang="fr-FR" sz="2400" b="1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671" y="2710171"/>
            <a:ext cx="48834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Is a </a:t>
            </a:r>
            <a:r>
              <a:rPr lang="fr-FR" sz="2400" dirty="0" err="1" smtClean="0">
                <a:latin typeface="Arial"/>
                <a:cs typeface="Arial"/>
              </a:rPr>
              <a:t>multi-scale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phenomenon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24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Can </a:t>
            </a:r>
            <a:r>
              <a:rPr lang="fr-FR" sz="2400" dirty="0" err="1" smtClean="0">
                <a:latin typeface="Arial"/>
                <a:cs typeface="Arial"/>
              </a:rPr>
              <a:t>be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addressed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through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 </a:t>
            </a:r>
            <a:r>
              <a:rPr lang="fr-FR" sz="2400" dirty="0" err="1" smtClean="0">
                <a:latin typeface="Arial"/>
                <a:cs typeface="Arial"/>
              </a:rPr>
              <a:t>continuous/discrete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models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24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Involves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many</a:t>
            </a:r>
            <a:r>
              <a:rPr lang="fr-FR" sz="2400" dirty="0" smtClean="0">
                <a:latin typeface="Arial"/>
                <a:cs typeface="Arial"/>
              </a:rPr>
              <a:t> of </a:t>
            </a:r>
            <a:r>
              <a:rPr lang="fr-FR" sz="2400" dirty="0" err="1" smtClean="0">
                <a:latin typeface="Arial"/>
                <a:cs typeface="Arial"/>
              </a:rPr>
              <a:t>interacting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 </a:t>
            </a:r>
            <a:r>
              <a:rPr lang="fr-FR" sz="2400" dirty="0" err="1" smtClean="0">
                <a:latin typeface="Arial"/>
                <a:cs typeface="Arial"/>
              </a:rPr>
              <a:t>entities</a:t>
            </a:r>
            <a:r>
              <a:rPr lang="fr-FR" sz="2400" dirty="0" smtClean="0">
                <a:latin typeface="Arial"/>
                <a:cs typeface="Arial"/>
              </a:rPr>
              <a:t> (</a:t>
            </a:r>
            <a:r>
              <a:rPr lang="fr-FR" sz="2400" dirty="0" err="1" smtClean="0">
                <a:latin typeface="Arial"/>
                <a:cs typeface="Arial"/>
              </a:rPr>
              <a:t>cells</a:t>
            </a:r>
            <a:r>
              <a:rPr lang="fr-FR" sz="2400" dirty="0" smtClean="0">
                <a:latin typeface="Arial"/>
                <a:cs typeface="Arial"/>
              </a:rPr>
              <a:t>, </a:t>
            </a:r>
            <a:r>
              <a:rPr lang="fr-FR" sz="2400" dirty="0" err="1" smtClean="0">
                <a:latin typeface="Arial"/>
                <a:cs typeface="Arial"/>
              </a:rPr>
              <a:t>molecules</a:t>
            </a:r>
            <a:r>
              <a:rPr lang="fr-FR" sz="2400" dirty="0" smtClean="0">
                <a:latin typeface="Arial"/>
                <a:cs typeface="Arial"/>
              </a:rPr>
              <a:t>, etc.)</a:t>
            </a:r>
            <a:endParaRPr lang="fr-FR" sz="2400" dirty="0">
              <a:latin typeface="Arial"/>
              <a:cs typeface="Arial"/>
            </a:endParaRPr>
          </a:p>
        </p:txBody>
      </p:sp>
      <p:grpSp>
        <p:nvGrpSpPr>
          <p:cNvPr id="85" name="Grouper 84"/>
          <p:cNvGrpSpPr/>
          <p:nvPr/>
        </p:nvGrpSpPr>
        <p:grpSpPr>
          <a:xfrm>
            <a:off x="4890259" y="2083504"/>
            <a:ext cx="3918351" cy="4314865"/>
            <a:chOff x="4987019" y="2156074"/>
            <a:chExt cx="3918351" cy="4314865"/>
          </a:xfrm>
        </p:grpSpPr>
        <p:sp>
          <p:nvSpPr>
            <p:cNvPr id="12" name="ZoneTexte 11"/>
            <p:cNvSpPr txBox="1"/>
            <p:nvPr/>
          </p:nvSpPr>
          <p:spPr>
            <a:xfrm>
              <a:off x="5370291" y="2682976"/>
              <a:ext cx="1693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grpSp>
          <p:nvGrpSpPr>
            <p:cNvPr id="3" name="Grouper 20"/>
            <p:cNvGrpSpPr/>
            <p:nvPr/>
          </p:nvGrpSpPr>
          <p:grpSpPr>
            <a:xfrm>
              <a:off x="5095886" y="5253418"/>
              <a:ext cx="1693784" cy="1060289"/>
              <a:chOff x="5751286" y="4866378"/>
              <a:chExt cx="1693784" cy="1060289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833154" y="4866378"/>
                <a:ext cx="1530048" cy="106028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5751286" y="4934857"/>
                <a:ext cx="16937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>
                    <a:latin typeface="Arial"/>
                    <a:cs typeface="Arial"/>
                  </a:rPr>
                  <a:t>Sub-cellular</a:t>
                </a:r>
                <a:r>
                  <a:rPr lang="fr-FR" dirty="0" smtClean="0">
                    <a:latin typeface="Arial"/>
                    <a:cs typeface="Arial"/>
                  </a:rPr>
                  <a:t>/</a:t>
                </a:r>
              </a:p>
              <a:p>
                <a:pPr algn="ctr"/>
                <a:r>
                  <a:rPr lang="fr-FR" dirty="0" err="1" smtClean="0">
                    <a:latin typeface="Arial"/>
                    <a:cs typeface="Arial"/>
                  </a:rPr>
                  <a:t>molecular</a:t>
                </a:r>
                <a:r>
                  <a:rPr lang="fr-FR" dirty="0" smtClean="0">
                    <a:latin typeface="Arial"/>
                    <a:cs typeface="Arial"/>
                  </a:rPr>
                  <a:t> </a:t>
                </a:r>
                <a:r>
                  <a:rPr lang="fr-FR" dirty="0" err="1" smtClean="0">
                    <a:latin typeface="Arial"/>
                    <a:cs typeface="Arial"/>
                  </a:rPr>
                  <a:t>processes</a:t>
                </a:r>
                <a:endParaRPr lang="fr-FR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" name="Grouper 19"/>
            <p:cNvGrpSpPr/>
            <p:nvPr/>
          </p:nvGrpSpPr>
          <p:grpSpPr>
            <a:xfrm>
              <a:off x="5177754" y="3795458"/>
              <a:ext cx="1530048" cy="1060289"/>
              <a:chOff x="5624286" y="3328056"/>
              <a:chExt cx="1530048" cy="106028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624286" y="3328056"/>
                <a:ext cx="1530048" cy="106028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5708953" y="3376436"/>
                <a:ext cx="136071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>
                    <a:latin typeface="Arial"/>
                    <a:cs typeface="Arial"/>
                  </a:rPr>
                  <a:t>Cell/Cell</a:t>
                </a:r>
                <a:r>
                  <a:rPr lang="fr-FR" dirty="0" smtClean="0">
                    <a:latin typeface="Arial"/>
                    <a:cs typeface="Arial"/>
                  </a:rPr>
                  <a:t> &amp;</a:t>
                </a:r>
              </a:p>
              <a:p>
                <a:pPr algn="ctr"/>
                <a:r>
                  <a:rPr lang="fr-FR" dirty="0" err="1" smtClean="0">
                    <a:latin typeface="Arial"/>
                    <a:cs typeface="Arial"/>
                  </a:rPr>
                  <a:t>cell</a:t>
                </a:r>
                <a:r>
                  <a:rPr lang="fr-FR" dirty="0" smtClean="0">
                    <a:latin typeface="Arial"/>
                    <a:cs typeface="Arial"/>
                  </a:rPr>
                  <a:t>/ECM</a:t>
                </a:r>
              </a:p>
              <a:p>
                <a:pPr algn="ctr"/>
                <a:r>
                  <a:rPr lang="fr-FR" dirty="0" smtClean="0">
                    <a:latin typeface="Arial"/>
                    <a:cs typeface="Arial"/>
                  </a:rPr>
                  <a:t>interactions</a:t>
                </a:r>
                <a:endParaRPr lang="fr-FR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" name="Grouper 18"/>
            <p:cNvGrpSpPr/>
            <p:nvPr/>
          </p:nvGrpSpPr>
          <p:grpSpPr>
            <a:xfrm>
              <a:off x="5095886" y="2337498"/>
              <a:ext cx="1693784" cy="1060289"/>
              <a:chOff x="5752797" y="1950458"/>
              <a:chExt cx="1693784" cy="106028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834665" y="1950458"/>
                <a:ext cx="1530048" cy="106028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5752797" y="2157437"/>
                <a:ext cx="16937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>
                    <a:latin typeface="Arial"/>
                    <a:cs typeface="Arial"/>
                  </a:rPr>
                  <a:t>Tissular</a:t>
                </a:r>
                <a:r>
                  <a:rPr lang="fr-FR" dirty="0" smtClean="0">
                    <a:latin typeface="Arial"/>
                    <a:cs typeface="Arial"/>
                  </a:rPr>
                  <a:t> </a:t>
                </a:r>
                <a:r>
                  <a:rPr lang="fr-FR" dirty="0" err="1" smtClean="0">
                    <a:latin typeface="Arial"/>
                    <a:cs typeface="Arial"/>
                  </a:rPr>
                  <a:t>level</a:t>
                </a:r>
                <a:endParaRPr lang="fr-FR" dirty="0" smtClean="0">
                  <a:latin typeface="Arial"/>
                  <a:cs typeface="Arial"/>
                </a:endParaRPr>
              </a:p>
              <a:p>
                <a:pPr algn="ctr"/>
                <a:r>
                  <a:rPr lang="fr-FR" dirty="0" err="1" smtClean="0">
                    <a:latin typeface="Arial"/>
                    <a:cs typeface="Arial"/>
                  </a:rPr>
                  <a:t>processes</a:t>
                </a:r>
                <a:endParaRPr lang="fr-FR" dirty="0">
                  <a:latin typeface="Arial"/>
                  <a:cs typeface="Arial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7344592" y="2582189"/>
              <a:ext cx="1530048" cy="5709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313863" y="2544477"/>
              <a:ext cx="1591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latin typeface="Arial"/>
                  <a:cs typeface="Arial"/>
                </a:rPr>
                <a:t>Macroscopic</a:t>
              </a:r>
              <a:endParaRPr lang="fr-FR" dirty="0" smtClean="0">
                <a:latin typeface="Arial"/>
                <a:cs typeface="Arial"/>
              </a:endParaRPr>
            </a:p>
            <a:p>
              <a:pPr algn="ctr"/>
              <a:r>
                <a:rPr lang="fr-FR" dirty="0" err="1" smtClean="0">
                  <a:latin typeface="Arial"/>
                  <a:cs typeface="Arial"/>
                </a:rPr>
                <a:t>scale</a:t>
              </a:r>
              <a:endParaRPr lang="fr-FR" dirty="0">
                <a:latin typeface="Arial"/>
                <a:cs typeface="Arial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44592" y="4040149"/>
              <a:ext cx="1530048" cy="5709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313863" y="4002437"/>
              <a:ext cx="1591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latin typeface="Arial"/>
                  <a:cs typeface="Arial"/>
                </a:rPr>
                <a:t>Mesoscopic</a:t>
              </a:r>
              <a:endParaRPr lang="fr-FR" dirty="0" smtClean="0">
                <a:latin typeface="Arial"/>
                <a:cs typeface="Arial"/>
              </a:endParaRPr>
            </a:p>
            <a:p>
              <a:pPr algn="ctr"/>
              <a:r>
                <a:rPr lang="fr-FR" dirty="0" err="1" smtClean="0">
                  <a:latin typeface="Arial"/>
                  <a:cs typeface="Arial"/>
                </a:rPr>
                <a:t>scale</a:t>
              </a:r>
              <a:endParaRPr lang="fr-FR" dirty="0">
                <a:latin typeface="Arial"/>
                <a:cs typeface="Aria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344592" y="5498109"/>
              <a:ext cx="1530048" cy="5709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313863" y="5460397"/>
              <a:ext cx="1591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latin typeface="Arial"/>
                  <a:cs typeface="Arial"/>
                </a:rPr>
                <a:t>Microscopic</a:t>
              </a:r>
              <a:endParaRPr lang="fr-FR" dirty="0" smtClean="0">
                <a:latin typeface="Arial"/>
                <a:cs typeface="Arial"/>
              </a:endParaRPr>
            </a:p>
            <a:p>
              <a:pPr algn="ctr"/>
              <a:r>
                <a:rPr lang="fr-FR" dirty="0" err="1" smtClean="0">
                  <a:latin typeface="Arial"/>
                  <a:cs typeface="Arial"/>
                </a:rPr>
                <a:t>scale</a:t>
              </a:r>
              <a:endParaRPr lang="fr-FR" dirty="0">
                <a:latin typeface="Arial"/>
                <a:cs typeface="Arial"/>
              </a:endParaRPr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>
              <a:off x="6778931" y="4324808"/>
              <a:ext cx="50882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6784114" y="2866848"/>
              <a:ext cx="50882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6778931" y="5782768"/>
              <a:ext cx="50882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rot="16200000" flipV="1">
              <a:off x="2829587" y="4313506"/>
              <a:ext cx="4314865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er 83"/>
          <p:cNvGrpSpPr/>
          <p:nvPr/>
        </p:nvGrpSpPr>
        <p:grpSpPr>
          <a:xfrm>
            <a:off x="4604988" y="1155661"/>
            <a:ext cx="4012107" cy="689807"/>
            <a:chOff x="4656656" y="1127544"/>
            <a:chExt cx="4012107" cy="689807"/>
          </a:xfrm>
        </p:grpSpPr>
        <p:sp>
          <p:nvSpPr>
            <p:cNvPr id="29" name="Hexagone 28"/>
            <p:cNvSpPr/>
            <p:nvPr/>
          </p:nvSpPr>
          <p:spPr>
            <a:xfrm>
              <a:off x="4656656" y="1363100"/>
              <a:ext cx="193524" cy="209699"/>
            </a:xfrm>
            <a:prstGeom prst="hexago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4" name="Grouper 43"/>
            <p:cNvGrpSpPr/>
            <p:nvPr/>
          </p:nvGrpSpPr>
          <p:grpSpPr>
            <a:xfrm>
              <a:off x="5313580" y="1286900"/>
              <a:ext cx="345924" cy="362099"/>
              <a:chOff x="4793495" y="1315134"/>
              <a:chExt cx="345924" cy="362099"/>
            </a:xfrm>
            <a:solidFill>
              <a:schemeClr val="tx2">
                <a:lumMod val="50000"/>
              </a:schemeClr>
            </a:solidFill>
          </p:grpSpPr>
          <p:sp>
            <p:nvSpPr>
              <p:cNvPr id="30" name="Hexagone 29"/>
              <p:cNvSpPr/>
              <p:nvPr/>
            </p:nvSpPr>
            <p:spPr>
              <a:xfrm>
                <a:off x="4793495" y="1315134"/>
                <a:ext cx="193524" cy="209699"/>
              </a:xfrm>
              <a:prstGeom prst="hexagon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Hexagone 30"/>
              <p:cNvSpPr/>
              <p:nvPr/>
            </p:nvSpPr>
            <p:spPr>
              <a:xfrm>
                <a:off x="4945895" y="1467534"/>
                <a:ext cx="193524" cy="209699"/>
              </a:xfrm>
              <a:prstGeom prst="hexagon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" name="Grouper 66"/>
            <p:cNvGrpSpPr/>
            <p:nvPr/>
          </p:nvGrpSpPr>
          <p:grpSpPr>
            <a:xfrm>
              <a:off x="6193961" y="1352249"/>
              <a:ext cx="345924" cy="362099"/>
              <a:chOff x="4793495" y="1315134"/>
              <a:chExt cx="345924" cy="362099"/>
            </a:xfrm>
            <a:solidFill>
              <a:schemeClr val="tx2">
                <a:lumMod val="50000"/>
              </a:schemeClr>
            </a:solidFill>
          </p:grpSpPr>
          <p:sp>
            <p:nvSpPr>
              <p:cNvPr id="68" name="Hexagone 67"/>
              <p:cNvSpPr/>
              <p:nvPr/>
            </p:nvSpPr>
            <p:spPr>
              <a:xfrm>
                <a:off x="4793495" y="1315134"/>
                <a:ext cx="193524" cy="209699"/>
              </a:xfrm>
              <a:prstGeom prst="hexagon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Hexagone 68"/>
              <p:cNvSpPr/>
              <p:nvPr/>
            </p:nvSpPr>
            <p:spPr>
              <a:xfrm>
                <a:off x="4945895" y="1467534"/>
                <a:ext cx="193524" cy="209699"/>
              </a:xfrm>
              <a:prstGeom prst="hexagon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0" name="Grouper 69"/>
            <p:cNvGrpSpPr/>
            <p:nvPr/>
          </p:nvGrpSpPr>
          <p:grpSpPr>
            <a:xfrm>
              <a:off x="6370551" y="1262749"/>
              <a:ext cx="345924" cy="362099"/>
              <a:chOff x="4793495" y="1315134"/>
              <a:chExt cx="345924" cy="362099"/>
            </a:xfrm>
            <a:solidFill>
              <a:schemeClr val="tx2">
                <a:lumMod val="50000"/>
              </a:schemeClr>
            </a:solidFill>
          </p:grpSpPr>
          <p:sp>
            <p:nvSpPr>
              <p:cNvPr id="71" name="Hexagone 70"/>
              <p:cNvSpPr/>
              <p:nvPr/>
            </p:nvSpPr>
            <p:spPr>
              <a:xfrm>
                <a:off x="4793495" y="1315134"/>
                <a:ext cx="193524" cy="209699"/>
              </a:xfrm>
              <a:prstGeom prst="hexagon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Hexagone 71"/>
              <p:cNvSpPr/>
              <p:nvPr/>
            </p:nvSpPr>
            <p:spPr>
              <a:xfrm>
                <a:off x="4945895" y="1467534"/>
                <a:ext cx="193524" cy="209699"/>
              </a:xfrm>
              <a:prstGeom prst="hexagon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73" name="Image 72" descr="EtoileBleu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6495" y="1127544"/>
              <a:ext cx="682268" cy="689807"/>
            </a:xfrm>
            <a:prstGeom prst="rect">
              <a:avLst/>
            </a:prstGeom>
          </p:spPr>
        </p:pic>
        <p:cxnSp>
          <p:nvCxnSpPr>
            <p:cNvPr id="77" name="Connecteur droit avec flèche 76"/>
            <p:cNvCxnSpPr/>
            <p:nvPr/>
          </p:nvCxnSpPr>
          <p:spPr>
            <a:xfrm>
              <a:off x="4923759" y="1468364"/>
              <a:ext cx="3365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>
            <a:xfrm>
              <a:off x="5741384" y="1475624"/>
              <a:ext cx="3365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>
            <a:xfrm>
              <a:off x="6825099" y="1470789"/>
              <a:ext cx="3365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/>
            <p:nvPr/>
          </p:nvCxnSpPr>
          <p:spPr>
            <a:xfrm>
              <a:off x="7618534" y="1478049"/>
              <a:ext cx="33653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3" name="Connecteur droit avec flèche 82"/>
            <p:cNvCxnSpPr/>
            <p:nvPr/>
          </p:nvCxnSpPr>
          <p:spPr>
            <a:xfrm>
              <a:off x="7209427" y="1480459"/>
              <a:ext cx="336537" cy="1588"/>
            </a:xfrm>
            <a:prstGeom prst="straightConnector1">
              <a:avLst/>
            </a:prstGeom>
            <a:ln>
              <a:prstDash val="sysDash"/>
              <a:tailEnd type="non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Introduction (2/4)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9138" y="1076478"/>
            <a:ext cx="891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Arial"/>
                <a:cs typeface="Arial"/>
              </a:rPr>
              <a:t>Tissue </a:t>
            </a:r>
            <a:r>
              <a:rPr lang="fr-FR" sz="2400" b="1" dirty="0" err="1" smtClean="0">
                <a:latin typeface="Arial"/>
                <a:cs typeface="Arial"/>
              </a:rPr>
              <a:t>morphogenesis</a:t>
            </a:r>
            <a:r>
              <a:rPr lang="fr-FR" sz="2400" b="1" dirty="0" smtClean="0">
                <a:latin typeface="Arial"/>
                <a:cs typeface="Arial"/>
              </a:rPr>
              <a:t>: </a:t>
            </a:r>
            <a:r>
              <a:rPr lang="fr-FR" sz="2400" b="1" dirty="0" err="1" smtClean="0">
                <a:latin typeface="Arial"/>
                <a:cs typeface="Arial"/>
              </a:rPr>
              <a:t>continuous</a:t>
            </a:r>
            <a:r>
              <a:rPr lang="fr-FR" sz="2400" b="1" dirty="0" smtClean="0">
                <a:latin typeface="Arial"/>
                <a:cs typeface="Arial"/>
              </a:rPr>
              <a:t> VS </a:t>
            </a:r>
            <a:r>
              <a:rPr lang="fr-FR" sz="2400" b="1" dirty="0" err="1" smtClean="0">
                <a:latin typeface="Arial"/>
                <a:cs typeface="Arial"/>
              </a:rPr>
              <a:t>discrete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approaches</a:t>
            </a:r>
            <a:endParaRPr lang="fr-FR" sz="2400" b="1" dirty="0">
              <a:latin typeface="Arial"/>
              <a:cs typeface="Arial"/>
            </a:endParaRPr>
          </a:p>
        </p:txBody>
      </p:sp>
      <p:sp>
        <p:nvSpPr>
          <p:cNvPr id="29" name="Hexagone 28"/>
          <p:cNvSpPr/>
          <p:nvPr/>
        </p:nvSpPr>
        <p:spPr>
          <a:xfrm>
            <a:off x="6947572" y="486229"/>
            <a:ext cx="193524" cy="209699"/>
          </a:xfrm>
          <a:prstGeom prst="hexagon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7209840" y="598753"/>
            <a:ext cx="33653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>
            <a:off x="7976208" y="591079"/>
            <a:ext cx="33653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>
            <a:off x="7594757" y="592667"/>
            <a:ext cx="336537" cy="1588"/>
          </a:xfrm>
          <a:prstGeom prst="straightConnector1">
            <a:avLst/>
          </a:prstGeom>
          <a:ln>
            <a:prstDash val="sysDash"/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85800" y="3406074"/>
            <a:ext cx="3411826" cy="2554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err="1" smtClean="0">
                <a:latin typeface="Arial"/>
                <a:cs typeface="Arial"/>
              </a:rPr>
              <a:t>Consider</a:t>
            </a:r>
            <a:r>
              <a:rPr lang="fr-FR" sz="2400" dirty="0" smtClean="0">
                <a:latin typeface="Arial"/>
                <a:cs typeface="Arial"/>
              </a:rPr>
              <a:t> population  </a:t>
            </a:r>
          </a:p>
          <a:p>
            <a:r>
              <a:rPr lang="fr-FR" sz="2400" dirty="0" smtClean="0">
                <a:latin typeface="Arial"/>
                <a:cs typeface="Arial"/>
              </a:rPr>
              <a:t>   </a:t>
            </a:r>
            <a:r>
              <a:rPr lang="fr-FR" sz="2400" dirty="0" err="1" smtClean="0">
                <a:latin typeface="Arial"/>
                <a:cs typeface="Arial"/>
              </a:rPr>
              <a:t>instead</a:t>
            </a:r>
            <a:r>
              <a:rPr lang="fr-FR" sz="2400" dirty="0" smtClean="0">
                <a:latin typeface="Arial"/>
                <a:cs typeface="Arial"/>
              </a:rPr>
              <a:t> of </a:t>
            </a:r>
            <a:r>
              <a:rPr lang="fr-FR" sz="2400" dirty="0" err="1" smtClean="0">
                <a:latin typeface="Arial"/>
                <a:cs typeface="Arial"/>
              </a:rPr>
              <a:t>individuals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Adapted</a:t>
            </a:r>
            <a:r>
              <a:rPr lang="fr-FR" sz="2400" dirty="0" smtClean="0">
                <a:latin typeface="Arial"/>
                <a:cs typeface="Arial"/>
              </a:rPr>
              <a:t> for large</a:t>
            </a:r>
          </a:p>
          <a:p>
            <a:r>
              <a:rPr lang="fr-FR" sz="2400" dirty="0" smtClean="0">
                <a:latin typeface="Arial"/>
                <a:cs typeface="Arial"/>
              </a:rPr>
              <a:t>    </a:t>
            </a:r>
            <a:r>
              <a:rPr lang="fr-FR" sz="2400" dirty="0" err="1" smtClean="0">
                <a:latin typeface="Arial"/>
                <a:cs typeface="Arial"/>
              </a:rPr>
              <a:t>scale</a:t>
            </a:r>
            <a:r>
              <a:rPr lang="fr-FR" sz="2400" dirty="0" smtClean="0">
                <a:latin typeface="Arial"/>
                <a:cs typeface="Arial"/>
              </a:rPr>
              <a:t> simulation</a:t>
            </a:r>
          </a:p>
          <a:p>
            <a:pPr>
              <a:buFont typeface="Wingdings" charset="2"/>
              <a:buChar char="Ø"/>
            </a:pPr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Take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into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account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 the </a:t>
            </a:r>
            <a:r>
              <a:rPr lang="fr-FR" sz="2400" dirty="0" err="1" smtClean="0">
                <a:latin typeface="Arial"/>
                <a:cs typeface="Arial"/>
              </a:rPr>
              <a:t>whole</a:t>
            </a:r>
            <a:r>
              <a:rPr lang="fr-FR" sz="2400" dirty="0" smtClean="0">
                <a:latin typeface="Arial"/>
                <a:cs typeface="Arial"/>
              </a:rPr>
              <a:t> system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599720" y="3406075"/>
            <a:ext cx="4222804" cy="2554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Local interactions </a:t>
            </a:r>
            <a:r>
              <a:rPr lang="fr-FR" sz="2400" dirty="0" err="1" smtClean="0">
                <a:latin typeface="Arial"/>
                <a:cs typeface="Arial"/>
              </a:rPr>
              <a:t>definition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global </a:t>
            </a:r>
            <a:r>
              <a:rPr lang="fr-FR" sz="2400" dirty="0" err="1" smtClean="0">
                <a:latin typeface="Arial"/>
                <a:cs typeface="Arial"/>
              </a:rPr>
              <a:t>emerging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behaviors</a:t>
            </a:r>
            <a:endParaRPr lang="fr-FR" sz="24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Require</a:t>
            </a:r>
            <a:r>
              <a:rPr lang="fr-FR" sz="2400" dirty="0" smtClean="0">
                <a:latin typeface="Arial"/>
                <a:cs typeface="Arial"/>
              </a:rPr>
              <a:t> a large </a:t>
            </a:r>
            <a:r>
              <a:rPr lang="fr-FR" sz="2400" dirty="0" err="1" smtClean="0">
                <a:latin typeface="Arial"/>
                <a:cs typeface="Arial"/>
              </a:rPr>
              <a:t>amount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 of computation time</a:t>
            </a: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cs typeface="Arial"/>
              </a:rPr>
              <a:t> Can </a:t>
            </a:r>
            <a:r>
              <a:rPr lang="fr-FR" sz="2400" dirty="0" err="1" smtClean="0">
                <a:cs typeface="Arial"/>
              </a:rPr>
              <a:t>focuse</a:t>
            </a:r>
            <a:r>
              <a:rPr lang="fr-FR" sz="2400" dirty="0" smtClean="0">
                <a:cs typeface="Arial"/>
              </a:rPr>
              <a:t> on a </a:t>
            </a:r>
            <a:r>
              <a:rPr lang="fr-FR" sz="2400" dirty="0" err="1" smtClean="0">
                <a:cs typeface="Arial"/>
              </a:rPr>
              <a:t>small</a:t>
            </a:r>
            <a:r>
              <a:rPr lang="fr-FR" sz="2400" dirty="0" smtClean="0">
                <a:cs typeface="Arial"/>
              </a:rPr>
              <a:t> part</a:t>
            </a:r>
            <a:r>
              <a:rPr lang="fr-FR" sz="2400" dirty="0" smtClean="0">
                <a:latin typeface="Arial"/>
                <a:cs typeface="Arial"/>
              </a:rPr>
              <a:t>   </a:t>
            </a:r>
          </a:p>
          <a:p>
            <a:r>
              <a:rPr lang="fr-FR" sz="2400" dirty="0" smtClean="0">
                <a:latin typeface="Arial"/>
                <a:cs typeface="Arial"/>
              </a:rPr>
              <a:t>    of the system</a:t>
            </a:r>
            <a:endParaRPr lang="fr-FR" sz="2400" dirty="0" smtClean="0">
              <a:cs typeface="Arial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98174" y="1839038"/>
            <a:ext cx="3940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latin typeface="Arial"/>
                <a:cs typeface="Arial"/>
              </a:rPr>
              <a:t>Continuous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approaches</a:t>
            </a:r>
            <a:endParaRPr lang="fr-FR" sz="2400" dirty="0">
              <a:latin typeface="Arial"/>
              <a:cs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99720" y="1839038"/>
            <a:ext cx="3940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latin typeface="Arial"/>
                <a:cs typeface="Arial"/>
              </a:rPr>
              <a:t>Discrete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approaches</a:t>
            </a:r>
            <a:endParaRPr lang="fr-FR" sz="2400" dirty="0">
              <a:latin typeface="Arial"/>
              <a:cs typeface="Arial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03" y="2411885"/>
            <a:ext cx="2144148" cy="716004"/>
          </a:xfrm>
          <a:prstGeom prst="rect">
            <a:avLst/>
          </a:prstGeom>
        </p:spPr>
      </p:pic>
      <p:grpSp>
        <p:nvGrpSpPr>
          <p:cNvPr id="40" name="Grouper 39"/>
          <p:cNvGrpSpPr/>
          <p:nvPr/>
        </p:nvGrpSpPr>
        <p:grpSpPr>
          <a:xfrm>
            <a:off x="6169428" y="2298099"/>
            <a:ext cx="1698415" cy="943576"/>
            <a:chOff x="6169428" y="2286004"/>
            <a:chExt cx="1698415" cy="943576"/>
          </a:xfrm>
        </p:grpSpPr>
        <p:pic>
          <p:nvPicPr>
            <p:cNvPr id="15" name="Image 14" descr="SphVirtual100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9428" y="2286004"/>
              <a:ext cx="778144" cy="94357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724952" y="2648857"/>
              <a:ext cx="72572" cy="9676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 descr="prop2_ex_cell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213305" y="2403373"/>
              <a:ext cx="654538" cy="634920"/>
            </a:xfrm>
            <a:prstGeom prst="rect">
              <a:avLst/>
            </a:prstGeom>
          </p:spPr>
        </p:pic>
        <p:cxnSp>
          <p:nvCxnSpPr>
            <p:cNvPr id="34" name="Connecteur droit 33"/>
            <p:cNvCxnSpPr/>
            <p:nvPr/>
          </p:nvCxnSpPr>
          <p:spPr>
            <a:xfrm>
              <a:off x="6797524" y="2709334"/>
              <a:ext cx="558127" cy="22010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V="1">
              <a:off x="6797524" y="2451753"/>
              <a:ext cx="748853" cy="18501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2894"/>
            <a:ext cx="7772400" cy="8012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Introduction (3/4)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E782-04FC-FA4E-B640-724D774CDCBF}" type="slidenum">
              <a:rPr lang="fr-FR" smtClean="0">
                <a:solidFill>
                  <a:schemeClr val="tx1"/>
                </a:solidFill>
              </a:rPr>
              <a:pPr/>
              <a:t>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cBio 2015, vincent.rodin@univ-brest.fr</a:t>
            </a: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9138" y="1076478"/>
            <a:ext cx="891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Arial"/>
                <a:cs typeface="Arial"/>
              </a:rPr>
              <a:t>Tissue </a:t>
            </a:r>
            <a:r>
              <a:rPr lang="fr-FR" sz="2400" b="1" dirty="0" err="1" smtClean="0">
                <a:latin typeface="Arial"/>
                <a:cs typeface="Arial"/>
              </a:rPr>
              <a:t>morphogenesis</a:t>
            </a:r>
            <a:r>
              <a:rPr lang="fr-FR" sz="2400" b="1" dirty="0" smtClean="0">
                <a:latin typeface="Arial"/>
                <a:cs typeface="Arial"/>
              </a:rPr>
              <a:t>: </a:t>
            </a:r>
            <a:r>
              <a:rPr lang="fr-FR" sz="2400" b="1" dirty="0" err="1" smtClean="0">
                <a:latin typeface="Arial"/>
                <a:cs typeface="Arial"/>
              </a:rPr>
              <a:t>our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approach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is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hybrid</a:t>
            </a:r>
            <a:endParaRPr lang="fr-FR" sz="2400" b="1" dirty="0">
              <a:latin typeface="Arial"/>
              <a:cs typeface="Arial"/>
            </a:endParaRPr>
          </a:p>
        </p:txBody>
      </p:sp>
      <p:sp>
        <p:nvSpPr>
          <p:cNvPr id="29" name="Hexagone 28"/>
          <p:cNvSpPr/>
          <p:nvPr/>
        </p:nvSpPr>
        <p:spPr>
          <a:xfrm>
            <a:off x="6947572" y="486229"/>
            <a:ext cx="193524" cy="209699"/>
          </a:xfrm>
          <a:prstGeom prst="hexagon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7209840" y="598753"/>
            <a:ext cx="33653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>
            <a:off x="7976208" y="591079"/>
            <a:ext cx="33653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>
            <a:off x="7594757" y="592667"/>
            <a:ext cx="336537" cy="1588"/>
          </a:xfrm>
          <a:prstGeom prst="straightConnector1">
            <a:avLst/>
          </a:prstGeom>
          <a:ln>
            <a:prstDash val="sysDash"/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98174" y="1851133"/>
            <a:ext cx="3940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latin typeface="Arial"/>
                <a:cs typeface="Arial"/>
              </a:rPr>
              <a:t>Continuous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approaches</a:t>
            </a:r>
            <a:endParaRPr lang="fr-FR" sz="2400" dirty="0">
              <a:latin typeface="Arial"/>
              <a:cs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99720" y="1851133"/>
            <a:ext cx="3940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latin typeface="Arial"/>
                <a:cs typeface="Arial"/>
              </a:rPr>
              <a:t>Discrete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approaches</a:t>
            </a:r>
            <a:endParaRPr lang="fr-FR" sz="2400" b="1" dirty="0">
              <a:latin typeface="Arial"/>
              <a:cs typeface="Arial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03" y="2423980"/>
            <a:ext cx="2144148" cy="716004"/>
          </a:xfrm>
          <a:prstGeom prst="rect">
            <a:avLst/>
          </a:prstGeom>
        </p:spPr>
      </p:pic>
      <p:grpSp>
        <p:nvGrpSpPr>
          <p:cNvPr id="3" name="Grouper 39"/>
          <p:cNvGrpSpPr/>
          <p:nvPr/>
        </p:nvGrpSpPr>
        <p:grpSpPr>
          <a:xfrm>
            <a:off x="6169428" y="2310194"/>
            <a:ext cx="1698415" cy="943576"/>
            <a:chOff x="6169428" y="2286004"/>
            <a:chExt cx="1698415" cy="943576"/>
          </a:xfrm>
        </p:grpSpPr>
        <p:pic>
          <p:nvPicPr>
            <p:cNvPr id="15" name="Image 14" descr="SphVirtual100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9428" y="2286004"/>
              <a:ext cx="778144" cy="94357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724952" y="2648857"/>
              <a:ext cx="72572" cy="9676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 descr="prop2_ex_cell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213305" y="2403373"/>
              <a:ext cx="654538" cy="634920"/>
            </a:xfrm>
            <a:prstGeom prst="rect">
              <a:avLst/>
            </a:prstGeom>
          </p:spPr>
        </p:pic>
        <p:cxnSp>
          <p:nvCxnSpPr>
            <p:cNvPr id="34" name="Connecteur droit 33"/>
            <p:cNvCxnSpPr/>
            <p:nvPr/>
          </p:nvCxnSpPr>
          <p:spPr>
            <a:xfrm>
              <a:off x="6797524" y="2709334"/>
              <a:ext cx="558127" cy="22010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V="1">
              <a:off x="6797524" y="2451753"/>
              <a:ext cx="748853" cy="18501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361888" y="3374576"/>
            <a:ext cx="7469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latin typeface="Arial"/>
                <a:cs typeface="Arial"/>
              </a:rPr>
              <a:t>But, </a:t>
            </a:r>
            <a:r>
              <a:rPr lang="fr-FR" sz="2400" b="1" dirty="0" err="1" smtClean="0">
                <a:latin typeface="Arial"/>
                <a:cs typeface="Arial"/>
              </a:rPr>
              <a:t>we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choose</a:t>
            </a:r>
            <a:r>
              <a:rPr lang="fr-FR" sz="2400" b="1" dirty="0" smtClean="0">
                <a:latin typeface="Arial"/>
                <a:cs typeface="Arial"/>
              </a:rPr>
              <a:t> to </a:t>
            </a:r>
            <a:r>
              <a:rPr lang="fr-FR" sz="2400" b="1" dirty="0" err="1" smtClean="0">
                <a:latin typeface="Arial"/>
                <a:cs typeface="Arial"/>
              </a:rPr>
              <a:t>favor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discrete</a:t>
            </a:r>
            <a:r>
              <a:rPr lang="fr-FR" sz="2400" b="1" dirty="0" smtClean="0">
                <a:latin typeface="Arial"/>
                <a:cs typeface="Arial"/>
              </a:rPr>
              <a:t> </a:t>
            </a:r>
            <a:r>
              <a:rPr lang="fr-FR" sz="2400" b="1" dirty="0" err="1" smtClean="0">
                <a:latin typeface="Arial"/>
                <a:cs typeface="Arial"/>
              </a:rPr>
              <a:t>approaches</a:t>
            </a:r>
            <a:r>
              <a:rPr lang="fr-FR" sz="2400" b="1" dirty="0" smtClean="0">
                <a:latin typeface="Arial"/>
                <a:cs typeface="Arial"/>
              </a:rPr>
              <a:t>:</a:t>
            </a:r>
          </a:p>
          <a:p>
            <a:pPr algn="ctr"/>
            <a:endParaRPr lang="fr-FR" sz="2400" b="1" dirty="0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48619" y="3924915"/>
            <a:ext cx="7910715" cy="2554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Discrete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modeling</a:t>
            </a:r>
            <a:r>
              <a:rPr lang="fr-FR" sz="2400" dirty="0" smtClean="0">
                <a:latin typeface="Arial"/>
                <a:cs typeface="Arial"/>
              </a:rPr>
              <a:t> of </a:t>
            </a:r>
            <a:r>
              <a:rPr lang="fr-FR" sz="2400" dirty="0" err="1" smtClean="0">
                <a:latin typeface="Arial"/>
                <a:cs typeface="Arial"/>
              </a:rPr>
              <a:t>entities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allows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variability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 in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 population… and </a:t>
            </a:r>
            <a:r>
              <a:rPr lang="fr-FR" sz="2400" dirty="0" err="1" smtClean="0">
                <a:latin typeface="Arial"/>
                <a:cs typeface="Arial"/>
              </a:rPr>
              <a:t>allows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cell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differentiation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Individual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Based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Models</a:t>
            </a:r>
            <a:r>
              <a:rPr lang="fr-FR" sz="2400" dirty="0" smtClean="0">
                <a:latin typeface="Arial"/>
                <a:cs typeface="Arial"/>
              </a:rPr>
              <a:t> (IBM) are </a:t>
            </a:r>
            <a:r>
              <a:rPr lang="fr-FR" sz="2400" dirty="0" err="1" smtClean="0">
                <a:latin typeface="Arial"/>
                <a:cs typeface="Arial"/>
              </a:rPr>
              <a:t>often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suited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 for a </a:t>
            </a:r>
            <a:r>
              <a:rPr lang="fr-FR" sz="2400" dirty="0" err="1" smtClean="0">
                <a:latin typeface="Arial"/>
                <a:cs typeface="Arial"/>
              </a:rPr>
              <a:t>parallel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implementation</a:t>
            </a:r>
            <a:endParaRPr lang="fr-FR" sz="2400" dirty="0" smtClean="0">
              <a:latin typeface="Arial"/>
              <a:cs typeface="Arial"/>
            </a:endParaRPr>
          </a:p>
          <a:p>
            <a:endParaRPr lang="fr-FR" sz="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Continous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approach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can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be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used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when</a:t>
            </a:r>
            <a:r>
              <a:rPr lang="fr-FR" sz="2400" dirty="0" smtClean="0">
                <a:latin typeface="Arial"/>
                <a:cs typeface="Arial"/>
              </a:rPr>
              <a:t> </a:t>
            </a:r>
            <a:r>
              <a:rPr lang="fr-FR" sz="2400" dirty="0" err="1" smtClean="0">
                <a:latin typeface="Arial"/>
                <a:cs typeface="Arial"/>
              </a:rPr>
              <a:t>needed</a:t>
            </a:r>
            <a:endParaRPr lang="fr-FR" sz="2400" dirty="0" smtClean="0">
              <a:latin typeface="Arial"/>
              <a:cs typeface="Arial"/>
            </a:endParaRPr>
          </a:p>
          <a:p>
            <a:r>
              <a:rPr lang="fr-FR" sz="2400" dirty="0" smtClean="0">
                <a:latin typeface="Arial"/>
                <a:cs typeface="Arial"/>
              </a:rPr>
              <a:t>    (</a:t>
            </a:r>
            <a:r>
              <a:rPr lang="fr-FR" sz="2400" dirty="0" err="1" smtClean="0">
                <a:latin typeface="Arial"/>
                <a:cs typeface="Arial"/>
              </a:rPr>
              <a:t>chemical</a:t>
            </a:r>
            <a:r>
              <a:rPr lang="fr-FR" sz="2400" dirty="0" smtClean="0">
                <a:latin typeface="Arial"/>
                <a:cs typeface="Arial"/>
              </a:rPr>
              <a:t> gradient,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3235</TotalTime>
  <Words>2488</Words>
  <Application>Microsoft Macintosh PowerPoint</Application>
  <PresentationFormat>Présentation à l'écran (4:3)</PresentationFormat>
  <Paragraphs>530</Paragraphs>
  <Slides>39</Slides>
  <Notes>31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Thème Office</vt:lpstr>
      <vt:lpstr>A multiagent approach for virtual tissue morphogenesis </vt:lpstr>
      <vt:lpstr>Virtual Reality  Virtual Biology </vt:lpstr>
      <vt:lpstr>Context (1/3) </vt:lpstr>
      <vt:lpstr>Context (2/3) </vt:lpstr>
      <vt:lpstr>Context (3/3) </vt:lpstr>
      <vt:lpstr>Outline </vt:lpstr>
      <vt:lpstr>Introduction (1/4) </vt:lpstr>
      <vt:lpstr>Introduction (2/4) </vt:lpstr>
      <vt:lpstr>Introduction (3/4) </vt:lpstr>
      <vt:lpstr>Introduction (4/4) </vt:lpstr>
      <vt:lpstr>Virtual cell model (1/6) </vt:lpstr>
      <vt:lpstr>Virtual cell model (2/6) </vt:lpstr>
      <vt:lpstr>Virtual cell model (3/6) </vt:lpstr>
      <vt:lpstr>Virtual cell model (4/6) </vt:lpstr>
      <vt:lpstr>Virtual cell model (5/6) </vt:lpstr>
      <vt:lpstr>Virtual cell model (6/6) </vt:lpstr>
      <vt:lpstr>Virtual chemistry model (1/2) </vt:lpstr>
      <vt:lpstr>Virtual chemistry model (2/2) </vt:lpstr>
      <vt:lpstr>Parallel implementation (1/3) </vt:lpstr>
      <vt:lpstr>Parallel implementation (2/3) </vt:lpstr>
      <vt:lpstr>Parallel implementation (3/3) </vt:lpstr>
      <vt:lpstr>Starfish growth (1/2) </vt:lpstr>
      <vt:lpstr>Starfish growth (2/2) </vt:lpstr>
      <vt:lpstr>Towards morphogenesis modeling..?(1/2) </vt:lpstr>
      <vt:lpstr>Diapositive 25</vt:lpstr>
      <vt:lpstr>Morphogenesis modeling : </vt:lpstr>
      <vt:lpstr>Morphogenesis modeling : </vt:lpstr>
      <vt:lpstr>Morphogenesis modeling : </vt:lpstr>
      <vt:lpstr>Morphogenesis modeling : </vt:lpstr>
      <vt:lpstr>Morphogenesis modeling : </vt:lpstr>
      <vt:lpstr>Morphogenesis modeling : </vt:lpstr>
      <vt:lpstr>Morphogenesis modeling : </vt:lpstr>
      <vt:lpstr>Morphogenesis modeling : </vt:lpstr>
      <vt:lpstr>Morphogenesis modeling : </vt:lpstr>
      <vt:lpstr>Morphogenesis modeling : </vt:lpstr>
      <vt:lpstr>Morphogenesis modeling : </vt:lpstr>
      <vt:lpstr>Future works </vt:lpstr>
      <vt:lpstr>Thank you </vt:lpstr>
      <vt:lpstr>Questions?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CS_Fac_Sciences</dc:creator>
  <cp:lastModifiedBy>CS_Fac_Sciences</cp:lastModifiedBy>
  <cp:revision>344</cp:revision>
  <cp:lastPrinted>2015-07-15T10:32:10Z</cp:lastPrinted>
  <dcterms:created xsi:type="dcterms:W3CDTF">2015-07-15T10:31:42Z</dcterms:created>
  <dcterms:modified xsi:type="dcterms:W3CDTF">2015-07-15T10:32:58Z</dcterms:modified>
</cp:coreProperties>
</file>