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9" r:id="rId3"/>
    <p:sldId id="322" r:id="rId4"/>
    <p:sldId id="324" r:id="rId5"/>
    <p:sldId id="325" r:id="rId6"/>
    <p:sldId id="328" r:id="rId7"/>
    <p:sldId id="329" r:id="rId8"/>
    <p:sldId id="354" r:id="rId9"/>
    <p:sldId id="330" r:id="rId10"/>
    <p:sldId id="331" r:id="rId11"/>
    <p:sldId id="359" r:id="rId12"/>
    <p:sldId id="333" r:id="rId13"/>
    <p:sldId id="334" r:id="rId14"/>
    <p:sldId id="335" r:id="rId15"/>
    <p:sldId id="342" r:id="rId16"/>
    <p:sldId id="337" r:id="rId17"/>
    <p:sldId id="338" r:id="rId18"/>
    <p:sldId id="360" r:id="rId19"/>
    <p:sldId id="340" r:id="rId20"/>
    <p:sldId id="343" r:id="rId21"/>
    <p:sldId id="345" r:id="rId22"/>
    <p:sldId id="344" r:id="rId23"/>
    <p:sldId id="346" r:id="rId24"/>
    <p:sldId id="347" r:id="rId25"/>
    <p:sldId id="355" r:id="rId26"/>
    <p:sldId id="348" r:id="rId27"/>
    <p:sldId id="349" r:id="rId28"/>
    <p:sldId id="350" r:id="rId29"/>
    <p:sldId id="352" r:id="rId30"/>
    <p:sldId id="356" r:id="rId31"/>
    <p:sldId id="314" r:id="rId32"/>
    <p:sldId id="293" r:id="rId33"/>
    <p:sldId id="294" r:id="rId34"/>
    <p:sldId id="295" r:id="rId35"/>
    <p:sldId id="353" r:id="rId36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FF"/>
    <a:srgbClr val="A74AE8"/>
    <a:srgbClr val="3DB9E8"/>
    <a:srgbClr val="76A61A"/>
    <a:srgbClr val="E4B13E"/>
    <a:srgbClr val="E4C23C"/>
    <a:srgbClr val="E4DB5C"/>
    <a:srgbClr val="00BB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5" autoAdjust="0"/>
    <p:restoredTop sz="94683" autoAdjust="0"/>
  </p:normalViewPr>
  <p:slideViewPr>
    <p:cSldViewPr snapToGrid="0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D692-C097-C44E-8AC8-1CDB3DC24028}" type="datetimeFigureOut">
              <a:rPr lang="fr-FR" smtClean="0"/>
              <a:pPr/>
              <a:t>17/06/15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9256E-0C86-2748-81AE-193B20BBE7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185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700DA-FCA1-2D4C-B8CA-143696E57381}" type="datetimeFigureOut">
              <a:rPr lang="fr-FR" smtClean="0"/>
              <a:pPr/>
              <a:t>17/06/15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E3C1-86C8-384D-97A3-46686893731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27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036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019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359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998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FE3C1-86C8-384D-97A3-466868937312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16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9851" y="6356350"/>
            <a:ext cx="7410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 smtClean="0"/>
              <a:t>10ème atelier thématique de l'Axe Vectorisation et Radiothérapies du Cancéropôle Grand Ouest vincent.rodin@univ-brest.fr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13584" y="6356350"/>
            <a:ext cx="82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E782-04FC-FA4E-B640-724D774CDCB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 descr="cnrs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0240" y="6273211"/>
            <a:ext cx="591071" cy="591071"/>
          </a:xfrm>
          <a:prstGeom prst="rect">
            <a:avLst/>
          </a:prstGeom>
        </p:spPr>
      </p:pic>
      <p:pic>
        <p:nvPicPr>
          <p:cNvPr id="8" name="Image 7" descr="lab-sticc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51837"/>
            <a:ext cx="1336842" cy="612445"/>
          </a:xfrm>
          <a:prstGeom prst="rect">
            <a:avLst/>
          </a:prstGeom>
        </p:spPr>
      </p:pic>
      <p:pic>
        <p:nvPicPr>
          <p:cNvPr id="9" name="Image 8" descr="logoUBO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95514" y="0"/>
            <a:ext cx="935789" cy="935789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0" y="958673"/>
            <a:ext cx="9165287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EtoileBleue.gif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16738" y="95899"/>
            <a:ext cx="726157" cy="7341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7352" y="990321"/>
            <a:ext cx="7772400" cy="185940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Modélisation </a:t>
            </a:r>
            <a:r>
              <a:rPr lang="fr-FR" b="1" dirty="0" err="1" smtClean="0"/>
              <a:t>multi‐agents</a:t>
            </a:r>
            <a:r>
              <a:rPr lang="fr-FR" b="1" dirty="0" smtClean="0"/>
              <a:t> et aide à la compréhension de phénomènes physiologiques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958" y="4683657"/>
            <a:ext cx="6257188" cy="1732445"/>
          </a:xfrm>
        </p:spPr>
        <p:txBody>
          <a:bodyPr>
            <a:normAutofit fontScale="92500" lnSpcReduction="10000"/>
          </a:bodyPr>
          <a:lstStyle/>
          <a:p>
            <a:r>
              <a:rPr lang="fr-FR" sz="3459" dirty="0" err="1" smtClean="0">
                <a:solidFill>
                  <a:schemeClr val="tx1"/>
                </a:solidFill>
              </a:rPr>
              <a:t>Lab-STICC</a:t>
            </a:r>
            <a:r>
              <a:rPr lang="fr-FR" sz="3459" dirty="0" smtClean="0">
                <a:solidFill>
                  <a:schemeClr val="tx1"/>
                </a:solidFill>
              </a:rPr>
              <a:t>, UMR 6285, CNRS,</a:t>
            </a:r>
          </a:p>
          <a:p>
            <a:r>
              <a:rPr lang="fr-FR" sz="3459" dirty="0" smtClean="0">
                <a:solidFill>
                  <a:schemeClr val="tx1"/>
                </a:solidFill>
              </a:rPr>
              <a:t>Département d’Informatique,</a:t>
            </a:r>
          </a:p>
          <a:p>
            <a:r>
              <a:rPr lang="fr-FR" sz="3459" dirty="0" smtClean="0">
                <a:solidFill>
                  <a:schemeClr val="tx1"/>
                </a:solidFill>
              </a:rPr>
              <a:t>Université de Brest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9313" y="3140998"/>
            <a:ext cx="4388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Vincent </a:t>
            </a:r>
            <a:r>
              <a:rPr lang="fr-FR" sz="4000" b="1" dirty="0" smtClean="0"/>
              <a:t>Rodin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86670" y="3739934"/>
            <a:ext cx="5733765" cy="76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459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vincent.rodin@univ-brest.fr</a:t>
            </a:r>
            <a:endParaRPr kumimoji="0" lang="fr-FR" sz="345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Image 9" descr="cellulo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1" y="4544880"/>
            <a:ext cx="1244379" cy="124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651125" y="154330"/>
            <a:ext cx="4062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Cell-agent</a:t>
            </a:r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 model</a:t>
            </a:r>
          </a:p>
        </p:txBody>
      </p:sp>
      <p:sp>
        <p:nvSpPr>
          <p:cNvPr id="63" name="AutoShape 20"/>
          <p:cNvSpPr>
            <a:spLocks noChangeArrowheads="1"/>
          </p:cNvSpPr>
          <p:nvPr/>
        </p:nvSpPr>
        <p:spPr bwMode="auto">
          <a:xfrm rot="18523921">
            <a:off x="1164431" y="1788319"/>
            <a:ext cx="307975" cy="465138"/>
          </a:xfrm>
          <a:prstGeom prst="diamond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4" name="Group 77"/>
          <p:cNvGrpSpPr>
            <a:grpSpLocks/>
          </p:cNvGrpSpPr>
          <p:nvPr/>
        </p:nvGrpSpPr>
        <p:grpSpPr bwMode="auto">
          <a:xfrm>
            <a:off x="1189831" y="1755251"/>
            <a:ext cx="2360613" cy="1673226"/>
            <a:chOff x="750" y="1102"/>
            <a:chExt cx="1487" cy="1054"/>
          </a:xfrm>
        </p:grpSpPr>
        <p:grpSp>
          <p:nvGrpSpPr>
            <p:cNvPr id="65" name="Group 9"/>
            <p:cNvGrpSpPr>
              <a:grpSpLocks/>
            </p:cNvGrpSpPr>
            <p:nvPr/>
          </p:nvGrpSpPr>
          <p:grpSpPr bwMode="auto">
            <a:xfrm rot="5095424">
              <a:off x="1971" y="1889"/>
              <a:ext cx="238" cy="295"/>
              <a:chOff x="1104" y="1254"/>
              <a:chExt cx="238" cy="387"/>
            </a:xfrm>
          </p:grpSpPr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1104" y="1254"/>
                <a:ext cx="55" cy="23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104" y="1487"/>
                <a:ext cx="230" cy="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V="1">
                <a:off x="1342" y="1401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6" name="Group 13"/>
            <p:cNvGrpSpPr>
              <a:grpSpLocks/>
            </p:cNvGrpSpPr>
            <p:nvPr/>
          </p:nvGrpSpPr>
          <p:grpSpPr bwMode="auto">
            <a:xfrm rot="-3158645">
              <a:off x="800" y="1251"/>
              <a:ext cx="234" cy="183"/>
              <a:chOff x="624" y="1248"/>
              <a:chExt cx="288" cy="240"/>
            </a:xfrm>
          </p:grpSpPr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H="1" flipV="1">
                <a:off x="624" y="1248"/>
                <a:ext cx="144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 flipV="1">
                <a:off x="768" y="1248"/>
                <a:ext cx="144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7" name="Group 16"/>
            <p:cNvGrpSpPr>
              <a:grpSpLocks/>
            </p:cNvGrpSpPr>
            <p:nvPr/>
          </p:nvGrpSpPr>
          <p:grpSpPr bwMode="auto">
            <a:xfrm rot="-2120511">
              <a:off x="1033" y="1102"/>
              <a:ext cx="220" cy="194"/>
              <a:chOff x="624" y="1248"/>
              <a:chExt cx="288" cy="240"/>
            </a:xfrm>
          </p:grpSpPr>
          <p:sp>
            <p:nvSpPr>
              <p:cNvPr id="70" name="Line 17"/>
              <p:cNvSpPr>
                <a:spLocks noChangeShapeType="1"/>
              </p:cNvSpPr>
              <p:nvPr/>
            </p:nvSpPr>
            <p:spPr bwMode="auto">
              <a:xfrm flipH="1" flipV="1">
                <a:off x="624" y="1248"/>
                <a:ext cx="144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 flipV="1">
                <a:off x="768" y="1248"/>
                <a:ext cx="144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8" name="Freeform 64"/>
            <p:cNvSpPr>
              <a:spLocks/>
            </p:cNvSpPr>
            <p:nvPr/>
          </p:nvSpPr>
          <p:spPr bwMode="auto">
            <a:xfrm rot="5794916">
              <a:off x="720" y="1667"/>
              <a:ext cx="136" cy="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4" y="1"/>
                </a:cxn>
                <a:cxn ang="0">
                  <a:pos x="136" y="49"/>
                </a:cxn>
              </a:cxnLst>
              <a:rect l="0" t="0" r="r" b="b"/>
              <a:pathLst>
                <a:path w="136" h="53">
                  <a:moveTo>
                    <a:pt x="0" y="53"/>
                  </a:moveTo>
                  <a:cubicBezTo>
                    <a:pt x="11" y="45"/>
                    <a:pt x="41" y="2"/>
                    <a:pt x="64" y="1"/>
                  </a:cubicBezTo>
                  <a:cubicBezTo>
                    <a:pt x="87" y="0"/>
                    <a:pt x="122" y="39"/>
                    <a:pt x="136" y="49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 rot="5794916">
              <a:off x="709" y="1800"/>
              <a:ext cx="136" cy="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4" y="1"/>
                </a:cxn>
                <a:cxn ang="0">
                  <a:pos x="136" y="49"/>
                </a:cxn>
              </a:cxnLst>
              <a:rect l="0" t="0" r="r" b="b"/>
              <a:pathLst>
                <a:path w="136" h="53">
                  <a:moveTo>
                    <a:pt x="0" y="53"/>
                  </a:moveTo>
                  <a:cubicBezTo>
                    <a:pt x="11" y="45"/>
                    <a:pt x="41" y="2"/>
                    <a:pt x="64" y="1"/>
                  </a:cubicBezTo>
                  <a:cubicBezTo>
                    <a:pt x="87" y="0"/>
                    <a:pt x="122" y="39"/>
                    <a:pt x="136" y="49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77" name="Oval 6"/>
          <p:cNvSpPr>
            <a:spLocks noChangeArrowheads="1"/>
          </p:cNvSpPr>
          <p:nvPr/>
        </p:nvSpPr>
        <p:spPr bwMode="auto">
          <a:xfrm>
            <a:off x="1276350" y="1933575"/>
            <a:ext cx="1968500" cy="1981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1227138" y="2022475"/>
            <a:ext cx="2149476" cy="1706563"/>
            <a:chOff x="773" y="1274"/>
            <a:chExt cx="1354" cy="1075"/>
          </a:xfrm>
        </p:grpSpPr>
        <p:sp>
          <p:nvSpPr>
            <p:cNvPr id="79" name="Text Box 44"/>
            <p:cNvSpPr txBox="1">
              <a:spLocks noChangeArrowheads="1"/>
            </p:cNvSpPr>
            <p:nvPr/>
          </p:nvSpPr>
          <p:spPr bwMode="auto">
            <a:xfrm>
              <a:off x="773" y="2058"/>
              <a:ext cx="1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 eaLnBrk="1" hangingPunct="1"/>
              <a:r>
                <a:rPr lang="fr-FR" sz="2400" i="0" dirty="0">
                  <a:ea typeface="Times New Roman" charset="0"/>
                  <a:cs typeface="Times New Roman" charset="0"/>
                </a:rPr>
                <a:t> </a:t>
              </a:r>
              <a:r>
                <a:rPr lang="fr-FR" sz="2400" i="0" dirty="0" smtClean="0">
                  <a:ea typeface="Times New Roman" charset="0"/>
                  <a:cs typeface="Times New Roman" charset="0"/>
                </a:rPr>
                <a:t> </a:t>
              </a:r>
              <a:r>
                <a:rPr lang="fr-FR" sz="2400" i="0" dirty="0" err="1" smtClean="0">
                  <a:ea typeface="Times New Roman" charset="0"/>
                  <a:cs typeface="Times New Roman" charset="0"/>
                </a:rPr>
                <a:t>Behaviours</a:t>
              </a:r>
              <a:endParaRPr lang="fr-FR" sz="2400" i="0" dirty="0"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0" name="Group 74"/>
            <p:cNvGrpSpPr>
              <a:grpSpLocks/>
            </p:cNvGrpSpPr>
            <p:nvPr/>
          </p:nvGrpSpPr>
          <p:grpSpPr bwMode="auto">
            <a:xfrm>
              <a:off x="804" y="1274"/>
              <a:ext cx="1232" cy="783"/>
              <a:chOff x="800" y="1274"/>
              <a:chExt cx="1232" cy="783"/>
            </a:xfrm>
          </p:grpSpPr>
          <p:grpSp>
            <p:nvGrpSpPr>
              <p:cNvPr id="81" name="Group 63"/>
              <p:cNvGrpSpPr>
                <a:grpSpLocks/>
              </p:cNvGrpSpPr>
              <p:nvPr/>
            </p:nvGrpSpPr>
            <p:grpSpPr bwMode="auto">
              <a:xfrm>
                <a:off x="1593" y="1426"/>
                <a:ext cx="439" cy="626"/>
                <a:chOff x="1593" y="1430"/>
                <a:chExt cx="439" cy="626"/>
              </a:xfrm>
            </p:grpSpPr>
            <p:sp>
              <p:nvSpPr>
                <p:cNvPr id="98" name="Oval 46"/>
                <p:cNvSpPr>
                  <a:spLocks noChangeArrowheads="1"/>
                </p:cNvSpPr>
                <p:nvPr/>
              </p:nvSpPr>
              <p:spPr bwMode="auto">
                <a:xfrm>
                  <a:off x="1816" y="1648"/>
                  <a:ext cx="88" cy="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9" name="Oval 48"/>
                <p:cNvSpPr>
                  <a:spLocks noChangeArrowheads="1"/>
                </p:cNvSpPr>
                <p:nvPr/>
              </p:nvSpPr>
              <p:spPr bwMode="auto">
                <a:xfrm>
                  <a:off x="1593" y="1649"/>
                  <a:ext cx="88" cy="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0" name="Oval 49"/>
                <p:cNvSpPr>
                  <a:spLocks noChangeArrowheads="1"/>
                </p:cNvSpPr>
                <p:nvPr/>
              </p:nvSpPr>
              <p:spPr bwMode="auto">
                <a:xfrm>
                  <a:off x="1618" y="1826"/>
                  <a:ext cx="88" cy="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1" name="Oval 50"/>
                <p:cNvSpPr>
                  <a:spLocks noChangeArrowheads="1"/>
                </p:cNvSpPr>
                <p:nvPr/>
              </p:nvSpPr>
              <p:spPr bwMode="auto">
                <a:xfrm>
                  <a:off x="1763" y="1875"/>
                  <a:ext cx="88" cy="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840" y="1824"/>
                  <a:ext cx="192" cy="6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817" y="1737"/>
                  <a:ext cx="40" cy="1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4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1670" y="1670"/>
                  <a:ext cx="144" cy="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635" y="1499"/>
                  <a:ext cx="132" cy="14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6" name="Oval 57"/>
                <p:cNvSpPr>
                  <a:spLocks noChangeArrowheads="1"/>
                </p:cNvSpPr>
                <p:nvPr/>
              </p:nvSpPr>
              <p:spPr bwMode="auto">
                <a:xfrm>
                  <a:off x="1754" y="1430"/>
                  <a:ext cx="88" cy="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7" name="Line 58"/>
                <p:cNvSpPr>
                  <a:spLocks noChangeShapeType="1"/>
                </p:cNvSpPr>
                <p:nvPr/>
              </p:nvSpPr>
              <p:spPr bwMode="auto">
                <a:xfrm>
                  <a:off x="1815" y="1511"/>
                  <a:ext cx="44" cy="14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8" name="Line 59"/>
                <p:cNvSpPr>
                  <a:spLocks noChangeShapeType="1"/>
                </p:cNvSpPr>
                <p:nvPr/>
              </p:nvSpPr>
              <p:spPr bwMode="auto">
                <a:xfrm>
                  <a:off x="1636" y="1736"/>
                  <a:ext cx="20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9" name="Line 60"/>
                <p:cNvSpPr>
                  <a:spLocks noChangeShapeType="1"/>
                </p:cNvSpPr>
                <p:nvPr/>
              </p:nvSpPr>
              <p:spPr bwMode="auto">
                <a:xfrm>
                  <a:off x="1668" y="1916"/>
                  <a:ext cx="4" cy="14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2" name="Group 62"/>
              <p:cNvGrpSpPr>
                <a:grpSpLocks/>
              </p:cNvGrpSpPr>
              <p:nvPr/>
            </p:nvGrpSpPr>
            <p:grpSpPr bwMode="auto">
              <a:xfrm>
                <a:off x="1032" y="1274"/>
                <a:ext cx="528" cy="783"/>
                <a:chOff x="1048" y="1266"/>
                <a:chExt cx="528" cy="783"/>
              </a:xfrm>
            </p:grpSpPr>
            <p:sp>
              <p:nvSpPr>
                <p:cNvPr id="90" name="Oval 37"/>
                <p:cNvSpPr>
                  <a:spLocks noChangeArrowheads="1"/>
                </p:cNvSpPr>
                <p:nvPr/>
              </p:nvSpPr>
              <p:spPr bwMode="auto">
                <a:xfrm>
                  <a:off x="1188" y="1281"/>
                  <a:ext cx="70" cy="7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1" name="Oval 34"/>
                <p:cNvSpPr>
                  <a:spLocks noChangeArrowheads="1"/>
                </p:cNvSpPr>
                <p:nvPr/>
              </p:nvSpPr>
              <p:spPr bwMode="auto">
                <a:xfrm>
                  <a:off x="1188" y="1462"/>
                  <a:ext cx="70" cy="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2" name="Oval 35"/>
                <p:cNvSpPr>
                  <a:spLocks noChangeArrowheads="1"/>
                </p:cNvSpPr>
                <p:nvPr/>
              </p:nvSpPr>
              <p:spPr bwMode="auto">
                <a:xfrm>
                  <a:off x="1122" y="1328"/>
                  <a:ext cx="70" cy="7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3" name="Oval 36"/>
                <p:cNvSpPr>
                  <a:spLocks noChangeArrowheads="1"/>
                </p:cNvSpPr>
                <p:nvPr/>
              </p:nvSpPr>
              <p:spPr bwMode="auto">
                <a:xfrm>
                  <a:off x="1048" y="1401"/>
                  <a:ext cx="71" cy="7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Oval 38"/>
                <p:cNvSpPr>
                  <a:spLocks noChangeArrowheads="1"/>
                </p:cNvSpPr>
                <p:nvPr/>
              </p:nvSpPr>
              <p:spPr bwMode="auto">
                <a:xfrm>
                  <a:off x="1505" y="1384"/>
                  <a:ext cx="71" cy="7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" name="Oval 39"/>
                <p:cNvSpPr>
                  <a:spLocks noChangeArrowheads="1"/>
                </p:cNvSpPr>
                <p:nvPr/>
              </p:nvSpPr>
              <p:spPr bwMode="auto">
                <a:xfrm>
                  <a:off x="1223" y="1266"/>
                  <a:ext cx="282" cy="31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Oval 40"/>
                <p:cNvSpPr>
                  <a:spLocks noChangeArrowheads="1"/>
                </p:cNvSpPr>
                <p:nvPr/>
              </p:nvSpPr>
              <p:spPr bwMode="auto">
                <a:xfrm>
                  <a:off x="1470" y="1502"/>
                  <a:ext cx="71" cy="7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" name="Line 61"/>
                <p:cNvSpPr>
                  <a:spLocks noChangeShapeType="1"/>
                </p:cNvSpPr>
                <p:nvPr/>
              </p:nvSpPr>
              <p:spPr bwMode="auto">
                <a:xfrm>
                  <a:off x="1377" y="1577"/>
                  <a:ext cx="8" cy="4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3" name="Group 73"/>
              <p:cNvGrpSpPr>
                <a:grpSpLocks/>
              </p:cNvGrpSpPr>
              <p:nvPr/>
            </p:nvGrpSpPr>
            <p:grpSpPr bwMode="auto">
              <a:xfrm>
                <a:off x="800" y="1696"/>
                <a:ext cx="328" cy="361"/>
                <a:chOff x="800" y="1696"/>
                <a:chExt cx="328" cy="361"/>
              </a:xfrm>
            </p:grpSpPr>
            <p:grpSp>
              <p:nvGrpSpPr>
                <p:cNvPr id="84" name="Group 69"/>
                <p:cNvGrpSpPr>
                  <a:grpSpLocks/>
                </p:cNvGrpSpPr>
                <p:nvPr/>
              </p:nvGrpSpPr>
              <p:grpSpPr bwMode="auto">
                <a:xfrm>
                  <a:off x="920" y="1696"/>
                  <a:ext cx="208" cy="140"/>
                  <a:chOff x="2224" y="1180"/>
                  <a:chExt cx="208" cy="140"/>
                </a:xfrm>
              </p:grpSpPr>
              <p:sp>
                <p:nvSpPr>
                  <p:cNvPr id="87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224" y="1180"/>
                    <a:ext cx="0" cy="14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224" y="1320"/>
                    <a:ext cx="208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9" name="Freeform 68"/>
                  <p:cNvSpPr>
                    <a:spLocks/>
                  </p:cNvSpPr>
                  <p:nvPr/>
                </p:nvSpPr>
                <p:spPr bwMode="auto">
                  <a:xfrm>
                    <a:off x="2228" y="1195"/>
                    <a:ext cx="180" cy="64"/>
                  </a:xfrm>
                  <a:custGeom>
                    <a:avLst/>
                    <a:gdLst/>
                    <a:ahLst/>
                    <a:cxnLst>
                      <a:cxn ang="0">
                        <a:pos x="0" y="61"/>
                      </a:cxn>
                      <a:cxn ang="0">
                        <a:pos x="44" y="25"/>
                      </a:cxn>
                      <a:cxn ang="0">
                        <a:pos x="76" y="61"/>
                      </a:cxn>
                      <a:cxn ang="0">
                        <a:pos x="104" y="5"/>
                      </a:cxn>
                      <a:cxn ang="0">
                        <a:pos x="136" y="53"/>
                      </a:cxn>
                      <a:cxn ang="0">
                        <a:pos x="160" y="1"/>
                      </a:cxn>
                      <a:cxn ang="0">
                        <a:pos x="180" y="49"/>
                      </a:cxn>
                    </a:cxnLst>
                    <a:rect l="0" t="0" r="r" b="b"/>
                    <a:pathLst>
                      <a:path w="180" h="64">
                        <a:moveTo>
                          <a:pt x="0" y="61"/>
                        </a:moveTo>
                        <a:cubicBezTo>
                          <a:pt x="15" y="43"/>
                          <a:pt x="31" y="25"/>
                          <a:pt x="44" y="25"/>
                        </a:cubicBezTo>
                        <a:cubicBezTo>
                          <a:pt x="57" y="25"/>
                          <a:pt x="66" y="64"/>
                          <a:pt x="76" y="61"/>
                        </a:cubicBezTo>
                        <a:cubicBezTo>
                          <a:pt x="86" y="58"/>
                          <a:pt x="94" y="6"/>
                          <a:pt x="104" y="5"/>
                        </a:cubicBezTo>
                        <a:cubicBezTo>
                          <a:pt x="114" y="4"/>
                          <a:pt x="127" y="54"/>
                          <a:pt x="136" y="53"/>
                        </a:cubicBezTo>
                        <a:cubicBezTo>
                          <a:pt x="145" y="52"/>
                          <a:pt x="153" y="2"/>
                          <a:pt x="160" y="1"/>
                        </a:cubicBezTo>
                        <a:cubicBezTo>
                          <a:pt x="167" y="0"/>
                          <a:pt x="176" y="41"/>
                          <a:pt x="180" y="49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85" name="Line 70"/>
                <p:cNvSpPr>
                  <a:spLocks noChangeShapeType="1"/>
                </p:cNvSpPr>
                <p:nvPr/>
              </p:nvSpPr>
              <p:spPr bwMode="auto">
                <a:xfrm>
                  <a:off x="800" y="1772"/>
                  <a:ext cx="10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6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1021" y="1841"/>
                  <a:ext cx="4" cy="21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10" name="Group 90"/>
          <p:cNvGrpSpPr>
            <a:grpSpLocks/>
          </p:cNvGrpSpPr>
          <p:nvPr/>
        </p:nvGrpSpPr>
        <p:grpSpPr bwMode="auto">
          <a:xfrm>
            <a:off x="3378200" y="1865313"/>
            <a:ext cx="5537200" cy="2801937"/>
            <a:chOff x="2128" y="1175"/>
            <a:chExt cx="3488" cy="1765"/>
          </a:xfrm>
        </p:grpSpPr>
        <p:grpSp>
          <p:nvGrpSpPr>
            <p:cNvPr id="111" name="Group 82"/>
            <p:cNvGrpSpPr>
              <a:grpSpLocks/>
            </p:cNvGrpSpPr>
            <p:nvPr/>
          </p:nvGrpSpPr>
          <p:grpSpPr bwMode="auto">
            <a:xfrm>
              <a:off x="2127" y="1514"/>
              <a:ext cx="3487" cy="1426"/>
              <a:chOff x="2064" y="1506"/>
              <a:chExt cx="3696" cy="1426"/>
            </a:xfrm>
          </p:grpSpPr>
          <p:sp>
            <p:nvSpPr>
              <p:cNvPr id="113" name="Line 23"/>
              <p:cNvSpPr>
                <a:spLocks noChangeShapeType="1"/>
              </p:cNvSpPr>
              <p:nvPr/>
            </p:nvSpPr>
            <p:spPr bwMode="auto">
              <a:xfrm>
                <a:off x="2064" y="2322"/>
                <a:ext cx="936" cy="60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Line 24"/>
              <p:cNvSpPr>
                <a:spLocks noChangeShapeType="1"/>
              </p:cNvSpPr>
              <p:nvPr/>
            </p:nvSpPr>
            <p:spPr bwMode="auto">
              <a:xfrm flipV="1">
                <a:off x="2064" y="1586"/>
                <a:ext cx="896" cy="496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5" name="Group 81"/>
              <p:cNvGrpSpPr>
                <a:grpSpLocks/>
              </p:cNvGrpSpPr>
              <p:nvPr/>
            </p:nvGrpSpPr>
            <p:grpSpPr bwMode="auto">
              <a:xfrm>
                <a:off x="2928" y="1506"/>
                <a:ext cx="2832" cy="1426"/>
                <a:chOff x="2928" y="1506"/>
                <a:chExt cx="2832" cy="1426"/>
              </a:xfrm>
            </p:grpSpPr>
            <p:sp>
              <p:nvSpPr>
                <p:cNvPr id="11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28" y="1506"/>
                  <a:ext cx="221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buSzPct val="120000"/>
                    <a:buFontTx/>
                    <a:buChar char="•"/>
                  </a:pPr>
                  <a:r>
                    <a:rPr lang="fr-FR" sz="2800" i="0"/>
                    <a:t>Mitosis</a:t>
                  </a:r>
                </a:p>
              </p:txBody>
            </p:sp>
            <p:sp>
              <p:nvSpPr>
                <p:cNvPr id="1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28" y="1781"/>
                  <a:ext cx="221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buSzPct val="120000"/>
                    <a:buFontTx/>
                    <a:buChar char="•"/>
                  </a:pPr>
                  <a:r>
                    <a:rPr lang="fr-FR" sz="2800" i="0"/>
                    <a:t>Activation</a:t>
                  </a:r>
                </a:p>
              </p:txBody>
            </p:sp>
            <p:sp>
              <p:nvSpPr>
                <p:cNvPr id="1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28" y="2056"/>
                  <a:ext cx="221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buSzPct val="120000"/>
                    <a:buFontTx/>
                    <a:buChar char="•"/>
                  </a:pPr>
                  <a:r>
                    <a:rPr lang="fr-FR" sz="2800" i="0"/>
                    <a:t>Internalisation</a:t>
                  </a:r>
                </a:p>
              </p:txBody>
            </p:sp>
            <p:sp>
              <p:nvSpPr>
                <p:cNvPr id="11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928" y="2330"/>
                  <a:ext cx="28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buSzPct val="120000"/>
                    <a:buFontTx/>
                    <a:buChar char="•"/>
                  </a:pPr>
                  <a:r>
                    <a:rPr lang="fr-FR" sz="2800" i="0"/>
                    <a:t>Expression of receptor</a:t>
                  </a:r>
                </a:p>
              </p:txBody>
            </p:sp>
            <p:sp>
              <p:nvSpPr>
                <p:cNvPr id="12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28" y="2605"/>
                  <a:ext cx="264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buSzPct val="120000"/>
                    <a:buFontTx/>
                    <a:buChar char="•"/>
                  </a:pPr>
                  <a:r>
                    <a:rPr lang="fr-FR" sz="2800" i="0"/>
                    <a:t>Apoptose</a:t>
                  </a:r>
                </a:p>
              </p:txBody>
            </p:sp>
          </p:grpSp>
        </p:grpSp>
        <p:sp>
          <p:nvSpPr>
            <p:cNvPr id="112" name="Text Box 83"/>
            <p:cNvSpPr txBox="1">
              <a:spLocks noChangeArrowheads="1"/>
            </p:cNvSpPr>
            <p:nvPr/>
          </p:nvSpPr>
          <p:spPr bwMode="auto">
            <a:xfrm>
              <a:off x="2561" y="1175"/>
              <a:ext cx="26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  <a:buSzPct val="120000"/>
              </a:pPr>
              <a:r>
                <a:rPr lang="fr-FR" sz="2800" i="0"/>
                <a:t>Basic behaviours</a:t>
              </a:r>
              <a:r>
                <a:rPr lang="fr-FR" sz="2800"/>
                <a:t> </a:t>
              </a:r>
            </a:p>
          </p:txBody>
        </p:sp>
      </p:grpSp>
      <p:sp>
        <p:nvSpPr>
          <p:cNvPr id="121" name="Text Box 80"/>
          <p:cNvSpPr txBox="1">
            <a:spLocks noChangeArrowheads="1"/>
          </p:cNvSpPr>
          <p:nvPr/>
        </p:nvSpPr>
        <p:spPr bwMode="auto">
          <a:xfrm>
            <a:off x="1339481" y="4820867"/>
            <a:ext cx="6030913" cy="114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45000"/>
              </a:lnSpc>
              <a:spcBef>
                <a:spcPct val="35000"/>
              </a:spcBef>
              <a:buSzPct val="120000"/>
            </a:pPr>
            <a:r>
              <a:rPr lang="fr-FR" sz="3200" i="0" dirty="0" smtClean="0"/>
              <a:t> </a:t>
            </a:r>
          </a:p>
          <a:p>
            <a:pPr algn="ctr">
              <a:lnSpc>
                <a:spcPct val="45000"/>
              </a:lnSpc>
              <a:spcBef>
                <a:spcPct val="35000"/>
              </a:spcBef>
              <a:buSzPct val="120000"/>
            </a:pPr>
            <a:r>
              <a:rPr lang="fr-FR" sz="3200" i="0" dirty="0" smtClean="0"/>
              <a:t>Model </a:t>
            </a:r>
            <a:r>
              <a:rPr lang="fr-FR" sz="3200" i="0" dirty="0"/>
              <a:t>of </a:t>
            </a:r>
            <a:r>
              <a:rPr lang="fr-FR" sz="3200" i="0" dirty="0" err="1">
                <a:solidFill>
                  <a:srgbClr val="FF0000"/>
                </a:solidFill>
              </a:rPr>
              <a:t>located</a:t>
            </a:r>
            <a:r>
              <a:rPr lang="fr-FR" sz="3200" i="0" dirty="0">
                <a:solidFill>
                  <a:srgbClr val="FF0000"/>
                </a:solidFill>
              </a:rPr>
              <a:t> agents </a:t>
            </a:r>
            <a:r>
              <a:rPr lang="fr-FR" sz="3200" i="0" dirty="0" err="1"/>
              <a:t>with</a:t>
            </a:r>
            <a:endParaRPr lang="fr-FR" sz="3200" i="0" dirty="0"/>
          </a:p>
          <a:p>
            <a:pPr algn="ctr">
              <a:lnSpc>
                <a:spcPct val="45000"/>
              </a:lnSpc>
              <a:spcBef>
                <a:spcPct val="35000"/>
              </a:spcBef>
              <a:buSzPct val="120000"/>
            </a:pPr>
            <a:r>
              <a:rPr lang="fr-FR" sz="3200" i="0" dirty="0" err="1"/>
              <a:t>complex</a:t>
            </a:r>
            <a:r>
              <a:rPr lang="fr-FR" sz="3200" i="0" dirty="0"/>
              <a:t> </a:t>
            </a:r>
            <a:r>
              <a:rPr lang="fr-FR" sz="3200" i="0" dirty="0" err="1"/>
              <a:t>behaviors</a:t>
            </a:r>
            <a:r>
              <a:rPr lang="fr-FR" sz="3200" b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7" grpId="0" animBg="1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51125" y="-122750"/>
            <a:ext cx="4204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Cell-agent</a:t>
            </a:r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i="0" dirty="0" smtClean="0">
                <a:latin typeface="Arial (Titres)"/>
                <a:ea typeface="Times New Roman" charset="0"/>
                <a:cs typeface="Arial (Titres)"/>
              </a:rPr>
              <a:t>model: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64457" y="346419"/>
            <a:ext cx="6071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An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example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of application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2426" y="1185873"/>
            <a:ext cx="6397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3000" i="0" dirty="0">
                <a:ea typeface="Times New Roman" charset="0"/>
                <a:cs typeface="Times New Roman" charset="0"/>
              </a:rPr>
              <a:t>Simulation of </a:t>
            </a:r>
            <a:r>
              <a:rPr lang="fr-FR" sz="3000" i="0" dirty="0" err="1">
                <a:ea typeface="Times New Roman" charset="0"/>
                <a:cs typeface="Times New Roman" charset="0"/>
              </a:rPr>
              <a:t>physiologic</a:t>
            </a:r>
            <a:r>
              <a:rPr lang="fr-FR" sz="3000" i="0" dirty="0">
                <a:ea typeface="Times New Roman" charset="0"/>
                <a:cs typeface="Times New Roman" charset="0"/>
              </a:rPr>
              <a:t> coagulation: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6633" y="1674675"/>
            <a:ext cx="569436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 dirty="0" err="1"/>
              <a:t>Cell</a:t>
            </a:r>
            <a:endParaRPr lang="fr-FR" sz="2800" dirty="0"/>
          </a:p>
          <a:p>
            <a:pPr algn="l"/>
            <a:r>
              <a:rPr lang="fr-FR" sz="2000" dirty="0"/>
              <a:t>   	 </a:t>
            </a:r>
            <a:r>
              <a:rPr lang="fr-FR" sz="2000" dirty="0" err="1">
                <a:ea typeface="Times New Roman" charset="0"/>
                <a:cs typeface="Times New Roman" charset="0"/>
              </a:rPr>
              <a:t>Fibroblasts</a:t>
            </a:r>
            <a:r>
              <a:rPr lang="fr-FR" sz="2000" dirty="0">
                <a:ea typeface="Times New Roman" charset="0"/>
                <a:cs typeface="Times New Roman" charset="0"/>
              </a:rPr>
              <a:t> </a:t>
            </a:r>
            <a:r>
              <a:rPr lang="fr-FR" sz="2000" dirty="0" err="1">
                <a:ea typeface="Times New Roman" charset="0"/>
                <a:cs typeface="Times New Roman" charset="0"/>
              </a:rPr>
              <a:t>cells</a:t>
            </a:r>
            <a:r>
              <a:rPr lang="fr-FR" sz="2000" dirty="0">
                <a:ea typeface="Times New Roman" charset="0"/>
                <a:cs typeface="Times New Roman" charset="0"/>
              </a:rPr>
              <a:t>, </a:t>
            </a:r>
            <a:r>
              <a:rPr lang="fr-FR" sz="2000" dirty="0" err="1">
                <a:ea typeface="Times New Roman" charset="0"/>
                <a:cs typeface="Times New Roman" charset="0"/>
              </a:rPr>
              <a:t>endothelial</a:t>
            </a:r>
            <a:r>
              <a:rPr lang="fr-FR" sz="2000" dirty="0">
                <a:ea typeface="Times New Roman" charset="0"/>
                <a:cs typeface="Times New Roman" charset="0"/>
              </a:rPr>
              <a:t> </a:t>
            </a:r>
            <a:r>
              <a:rPr lang="fr-FR" sz="2000" dirty="0" err="1">
                <a:ea typeface="Times New Roman" charset="0"/>
                <a:cs typeface="Times New Roman" charset="0"/>
              </a:rPr>
              <a:t>cells</a:t>
            </a:r>
            <a:r>
              <a:rPr lang="fr-FR" sz="2000" dirty="0">
                <a:ea typeface="Times New Roman" charset="0"/>
                <a:cs typeface="Times New Roman" charset="0"/>
              </a:rPr>
              <a:t>, </a:t>
            </a:r>
            <a:r>
              <a:rPr lang="fr-FR" sz="2000" dirty="0" err="1" smtClean="0">
                <a:ea typeface="Times New Roman" charset="0"/>
                <a:cs typeface="Times New Roman" charset="0"/>
              </a:rPr>
              <a:t>platelets</a:t>
            </a:r>
            <a:endParaRPr lang="fr-FR" sz="2000" dirty="0" smtClean="0">
              <a:ea typeface="Times New Roman" charset="0"/>
              <a:cs typeface="Times New Roman" charset="0"/>
            </a:endParaRPr>
          </a:p>
          <a:p>
            <a:pPr algn="l"/>
            <a:r>
              <a:rPr lang="fr-FR" sz="2800" dirty="0" err="1"/>
              <a:t>Procoagulant</a:t>
            </a:r>
            <a:r>
              <a:rPr lang="fr-FR" sz="2800" dirty="0"/>
              <a:t> </a:t>
            </a:r>
            <a:r>
              <a:rPr lang="fr-FR" sz="2800" dirty="0" err="1"/>
              <a:t>factors</a:t>
            </a:r>
            <a:endParaRPr lang="fr-FR" sz="2800" dirty="0"/>
          </a:p>
          <a:p>
            <a:pPr algn="l"/>
            <a:r>
              <a:rPr lang="fr-FR" sz="2400" dirty="0"/>
              <a:t>	TF, I, II, V, VII, VIII, IX, X, XI, …</a:t>
            </a:r>
          </a:p>
          <a:p>
            <a:pPr algn="l"/>
            <a:r>
              <a:rPr lang="fr-FR" sz="2800" dirty="0" err="1"/>
              <a:t>Inhibitor</a:t>
            </a:r>
            <a:r>
              <a:rPr lang="fr-FR" sz="2800" dirty="0"/>
              <a:t> </a:t>
            </a:r>
            <a:r>
              <a:rPr lang="fr-FR" sz="2800" dirty="0" err="1"/>
              <a:t>factors</a:t>
            </a:r>
            <a:endParaRPr lang="fr-FR" sz="2800" dirty="0"/>
          </a:p>
          <a:p>
            <a:pPr algn="l"/>
            <a:r>
              <a:rPr lang="fr-FR" sz="2800" dirty="0" smtClean="0"/>
              <a:t>	</a:t>
            </a:r>
            <a:r>
              <a:rPr lang="fr-FR" sz="2400" dirty="0" smtClean="0"/>
              <a:t>PC, TFPI</a:t>
            </a:r>
            <a:r>
              <a:rPr lang="fr-FR" sz="2400" dirty="0"/>
              <a:t>, AT3, </a:t>
            </a:r>
            <a:r>
              <a:rPr lang="fr-FR" sz="2400" dirty="0">
                <a:sym typeface="Symbol" charset="2"/>
              </a:rPr>
              <a:t></a:t>
            </a:r>
            <a:r>
              <a:rPr lang="fr-FR" sz="2400" dirty="0" smtClean="0">
                <a:sym typeface="Symbol" charset="2"/>
              </a:rPr>
              <a:t>2M, </a:t>
            </a:r>
            <a:r>
              <a:rPr lang="fr-FR" sz="2400" dirty="0">
                <a:sym typeface="Symbol" charset="2"/>
              </a:rPr>
              <a:t>PS, PZ, …</a:t>
            </a:r>
            <a:endParaRPr lang="fr-FR" sz="2400" dirty="0"/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300038" y="5292726"/>
            <a:ext cx="8496300" cy="998537"/>
            <a:chOff x="240" y="3731"/>
            <a:chExt cx="5352" cy="629"/>
          </a:xfrm>
        </p:grpSpPr>
        <p:grpSp>
          <p:nvGrpSpPr>
            <p:cNvPr id="3" name="Group 1034"/>
            <p:cNvGrpSpPr>
              <a:grpSpLocks/>
            </p:cNvGrpSpPr>
            <p:nvPr/>
          </p:nvGrpSpPr>
          <p:grpSpPr bwMode="auto">
            <a:xfrm>
              <a:off x="240" y="3731"/>
              <a:ext cx="5352" cy="529"/>
              <a:chOff x="240" y="3731"/>
              <a:chExt cx="5352" cy="529"/>
            </a:xfrm>
          </p:grpSpPr>
          <p:grpSp>
            <p:nvGrpSpPr>
              <p:cNvPr id="4" name="Group 729"/>
              <p:cNvGrpSpPr>
                <a:grpSpLocks/>
              </p:cNvGrpSpPr>
              <p:nvPr/>
            </p:nvGrpSpPr>
            <p:grpSpPr bwMode="auto">
              <a:xfrm>
                <a:off x="4104" y="3800"/>
                <a:ext cx="1488" cy="432"/>
                <a:chOff x="4000" y="3831"/>
                <a:chExt cx="1488" cy="432"/>
              </a:xfrm>
            </p:grpSpPr>
            <p:grpSp>
              <p:nvGrpSpPr>
                <p:cNvPr id="5" name="Group 380"/>
                <p:cNvGrpSpPr>
                  <a:grpSpLocks/>
                </p:cNvGrpSpPr>
                <p:nvPr/>
              </p:nvGrpSpPr>
              <p:grpSpPr bwMode="auto">
                <a:xfrm>
                  <a:off x="4000" y="3831"/>
                  <a:ext cx="528" cy="432"/>
                  <a:chOff x="144" y="3312"/>
                  <a:chExt cx="528" cy="432"/>
                </a:xfrm>
              </p:grpSpPr>
              <p:sp>
                <p:nvSpPr>
                  <p:cNvPr id="61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3312"/>
                    <a:ext cx="432" cy="384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2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3360"/>
                    <a:ext cx="336" cy="288"/>
                  </a:xfrm>
                  <a:prstGeom prst="ellipse">
                    <a:avLst/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3504"/>
                    <a:ext cx="52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4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3504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" name="Group 385"/>
                <p:cNvGrpSpPr>
                  <a:grpSpLocks/>
                </p:cNvGrpSpPr>
                <p:nvPr/>
              </p:nvGrpSpPr>
              <p:grpSpPr bwMode="auto">
                <a:xfrm>
                  <a:off x="4480" y="3831"/>
                  <a:ext cx="528" cy="432"/>
                  <a:chOff x="144" y="3312"/>
                  <a:chExt cx="528" cy="432"/>
                </a:xfrm>
              </p:grpSpPr>
              <p:sp>
                <p:nvSpPr>
                  <p:cNvPr id="57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3312"/>
                    <a:ext cx="432" cy="384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3360"/>
                    <a:ext cx="336" cy="288"/>
                  </a:xfrm>
                  <a:prstGeom prst="ellipse">
                    <a:avLst/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3504"/>
                    <a:ext cx="52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3504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" name="Group 390"/>
                <p:cNvGrpSpPr>
                  <a:grpSpLocks/>
                </p:cNvGrpSpPr>
                <p:nvPr/>
              </p:nvGrpSpPr>
              <p:grpSpPr bwMode="auto">
                <a:xfrm>
                  <a:off x="4960" y="3831"/>
                  <a:ext cx="528" cy="432"/>
                  <a:chOff x="144" y="3312"/>
                  <a:chExt cx="528" cy="432"/>
                </a:xfrm>
              </p:grpSpPr>
              <p:sp>
                <p:nvSpPr>
                  <p:cNvPr id="53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3312"/>
                    <a:ext cx="432" cy="384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3360"/>
                    <a:ext cx="336" cy="288"/>
                  </a:xfrm>
                  <a:prstGeom prst="ellipse">
                    <a:avLst/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" name="Rectangle 393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3504"/>
                    <a:ext cx="52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3504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3" name="Group 1033"/>
              <p:cNvGrpSpPr>
                <a:grpSpLocks/>
              </p:cNvGrpSpPr>
              <p:nvPr/>
            </p:nvGrpSpPr>
            <p:grpSpPr bwMode="auto">
              <a:xfrm>
                <a:off x="240" y="3731"/>
                <a:ext cx="3818" cy="529"/>
                <a:chOff x="240" y="3731"/>
                <a:chExt cx="3818" cy="529"/>
              </a:xfrm>
            </p:grpSpPr>
            <p:grpSp>
              <p:nvGrpSpPr>
                <p:cNvPr id="15" name="Group 730"/>
                <p:cNvGrpSpPr>
                  <a:grpSpLocks/>
                </p:cNvGrpSpPr>
                <p:nvPr/>
              </p:nvGrpSpPr>
              <p:grpSpPr bwMode="auto">
                <a:xfrm>
                  <a:off x="240" y="3771"/>
                  <a:ext cx="1488" cy="489"/>
                  <a:chOff x="240" y="3831"/>
                  <a:chExt cx="1488" cy="489"/>
                </a:xfrm>
              </p:grpSpPr>
              <p:grpSp>
                <p:nvGrpSpPr>
                  <p:cNvPr id="16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1200" y="3831"/>
                    <a:ext cx="528" cy="432"/>
                    <a:chOff x="144" y="3312"/>
                    <a:chExt cx="528" cy="432"/>
                  </a:xfrm>
                </p:grpSpPr>
                <p:sp>
                  <p:nvSpPr>
                    <p:cNvPr id="46" name="Oval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3312"/>
                      <a:ext cx="432" cy="384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7" name="Oval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60"/>
                      <a:ext cx="336" cy="288"/>
                    </a:xfrm>
                    <a:prstGeom prst="ellipse">
                      <a:avLst/>
                    </a:prstGeom>
                    <a:solidFill>
                      <a:srgbClr val="CC99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3504"/>
                      <a:ext cx="528" cy="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9" name="Line 3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" y="3504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7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240" y="3831"/>
                    <a:ext cx="1238" cy="489"/>
                    <a:chOff x="440" y="3831"/>
                    <a:chExt cx="1238" cy="489"/>
                  </a:xfrm>
                </p:grpSpPr>
                <p:grpSp>
                  <p:nvGrpSpPr>
                    <p:cNvPr id="18" name="Group 3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0" y="3831"/>
                      <a:ext cx="528" cy="432"/>
                      <a:chOff x="144" y="3312"/>
                      <a:chExt cx="528" cy="432"/>
                    </a:xfrm>
                  </p:grpSpPr>
                  <p:sp>
                    <p:nvSpPr>
                      <p:cNvPr id="42" name="Oval 3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" y="3312"/>
                        <a:ext cx="432" cy="384"/>
                      </a:xfrm>
                      <a:prstGeom prst="ellipse">
                        <a:avLst/>
                      </a:prstGeom>
                      <a:solidFill>
                        <a:srgbClr val="00CC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3" name="Oval 3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60"/>
                        <a:ext cx="336" cy="288"/>
                      </a:xfrm>
                      <a:prstGeom prst="ellipse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4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" y="3504"/>
                        <a:ext cx="528" cy="2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5" name="Line 3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4" y="3504"/>
                        <a:ext cx="43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19" name="Group 3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8" y="3831"/>
                      <a:ext cx="528" cy="432"/>
                      <a:chOff x="144" y="3312"/>
                      <a:chExt cx="528" cy="432"/>
                    </a:xfrm>
                  </p:grpSpPr>
                  <p:sp>
                    <p:nvSpPr>
                      <p:cNvPr id="38" name="Oval 3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" y="3312"/>
                        <a:ext cx="432" cy="384"/>
                      </a:xfrm>
                      <a:prstGeom prst="ellipse">
                        <a:avLst/>
                      </a:prstGeom>
                      <a:solidFill>
                        <a:srgbClr val="00CC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9" name="Oval 3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60"/>
                        <a:ext cx="336" cy="288"/>
                      </a:xfrm>
                      <a:prstGeom prst="ellipse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0" name="Rectangle 3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" y="3504"/>
                        <a:ext cx="528" cy="2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41" name="Line 3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4" y="3504"/>
                        <a:ext cx="43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36" name="Text Box 4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6" y="4089"/>
                      <a:ext cx="1072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1" hangingPunct="1"/>
                      <a:r>
                        <a:rPr lang="fr-FR" sz="1800" i="0">
                          <a:ea typeface="Times New Roman" charset="0"/>
                          <a:cs typeface="Times New Roman" charset="0"/>
                        </a:rPr>
                        <a:t>Endothelial cell</a:t>
                      </a:r>
                    </a:p>
                  </p:txBody>
                </p:sp>
                <p:sp>
                  <p:nvSpPr>
                    <p:cNvPr id="37" name="Line 4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44" y="3936"/>
                      <a:ext cx="0" cy="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22" name="Group 397"/>
                <p:cNvGrpSpPr>
                  <a:grpSpLocks/>
                </p:cNvGrpSpPr>
                <p:nvPr/>
              </p:nvGrpSpPr>
              <p:grpSpPr bwMode="auto">
                <a:xfrm>
                  <a:off x="1974" y="3739"/>
                  <a:ext cx="240" cy="432"/>
                  <a:chOff x="1104" y="2064"/>
                  <a:chExt cx="240" cy="432"/>
                </a:xfrm>
              </p:grpSpPr>
              <p:sp>
                <p:nvSpPr>
                  <p:cNvPr id="29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112"/>
                    <a:ext cx="240" cy="384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" name="Rectangle 39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48" cy="48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" name="Group 400"/>
                <p:cNvGrpSpPr>
                  <a:grpSpLocks/>
                </p:cNvGrpSpPr>
                <p:nvPr/>
              </p:nvGrpSpPr>
              <p:grpSpPr bwMode="auto">
                <a:xfrm>
                  <a:off x="2721" y="3731"/>
                  <a:ext cx="240" cy="432"/>
                  <a:chOff x="1104" y="2064"/>
                  <a:chExt cx="240" cy="432"/>
                </a:xfrm>
              </p:grpSpPr>
              <p:sp>
                <p:nvSpPr>
                  <p:cNvPr id="27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112"/>
                    <a:ext cx="240" cy="384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" name="Rectangle 40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48" cy="48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0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72" y="3907"/>
                  <a:ext cx="240" cy="96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r>
                    <a:rPr lang="fr-FR" sz="1200" b="0" i="0">
                      <a:latin typeface="Arial" charset="0"/>
                    </a:rPr>
                    <a:t>F.W</a:t>
                  </a:r>
                  <a:endParaRPr lang="fr-FR" sz="2400" b="0" i="0"/>
                </a:p>
              </p:txBody>
            </p:sp>
            <p:sp>
              <p:nvSpPr>
                <p:cNvPr id="21" name="Rectangle 408"/>
                <p:cNvSpPr>
                  <a:spLocks noChangeArrowheads="1"/>
                </p:cNvSpPr>
                <p:nvPr/>
              </p:nvSpPr>
              <p:spPr bwMode="auto">
                <a:xfrm>
                  <a:off x="3095" y="3907"/>
                  <a:ext cx="240" cy="96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r>
                    <a:rPr lang="fr-FR" sz="1200" b="0" i="0">
                      <a:latin typeface="Arial" charset="0"/>
                    </a:rPr>
                    <a:t>F.W</a:t>
                  </a:r>
                </a:p>
              </p:txBody>
            </p:sp>
            <p:grpSp>
              <p:nvGrpSpPr>
                <p:cNvPr id="33" name="Group 731"/>
                <p:cNvGrpSpPr>
                  <a:grpSpLocks/>
                </p:cNvGrpSpPr>
                <p:nvPr/>
              </p:nvGrpSpPr>
              <p:grpSpPr bwMode="auto">
                <a:xfrm>
                  <a:off x="3524" y="3738"/>
                  <a:ext cx="240" cy="432"/>
                  <a:chOff x="1104" y="2064"/>
                  <a:chExt cx="240" cy="432"/>
                </a:xfrm>
              </p:grpSpPr>
              <p:sp>
                <p:nvSpPr>
                  <p:cNvPr id="25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112"/>
                    <a:ext cx="240" cy="384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" name="Rectangle 73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64"/>
                    <a:ext cx="48" cy="48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3" name="Rectangle 734"/>
                <p:cNvSpPr>
                  <a:spLocks noChangeArrowheads="1"/>
                </p:cNvSpPr>
                <p:nvPr/>
              </p:nvSpPr>
              <p:spPr bwMode="auto">
                <a:xfrm>
                  <a:off x="3818" y="3907"/>
                  <a:ext cx="240" cy="96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r>
                    <a:rPr lang="fr-FR" sz="1200" b="0" i="0">
                      <a:latin typeface="Arial" charset="0"/>
                    </a:rPr>
                    <a:t>F.W</a:t>
                  </a:r>
                </a:p>
              </p:txBody>
            </p:sp>
            <p:sp>
              <p:nvSpPr>
                <p:cNvPr id="24" name="Rectangle 409"/>
                <p:cNvSpPr>
                  <a:spLocks noChangeArrowheads="1"/>
                </p:cNvSpPr>
                <p:nvPr/>
              </p:nvSpPr>
              <p:spPr bwMode="auto">
                <a:xfrm>
                  <a:off x="1665" y="3907"/>
                  <a:ext cx="240" cy="96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r>
                    <a:rPr lang="fr-FR" sz="1200" b="0" i="0">
                      <a:latin typeface="Arial" charset="0"/>
                    </a:rPr>
                    <a:t>F.W</a:t>
                  </a:r>
                  <a:endParaRPr lang="fr-FR" sz="2400" b="0" i="0"/>
                </a:p>
              </p:txBody>
            </p:sp>
          </p:grpSp>
        </p:grpSp>
        <p:sp>
          <p:nvSpPr>
            <p:cNvPr id="14" name="Text Box 414"/>
            <p:cNvSpPr txBox="1">
              <a:spLocks noChangeArrowheads="1"/>
            </p:cNvSpPr>
            <p:nvPr/>
          </p:nvSpPr>
          <p:spPr bwMode="auto">
            <a:xfrm>
              <a:off x="2006" y="4129"/>
              <a:ext cx="1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800" i="0">
                  <a:ea typeface="Times New Roman" charset="0"/>
                  <a:cs typeface="Times New Roman" charset="0"/>
                </a:rPr>
                <a:t>Fibroblasts + Tissue Factors</a:t>
              </a:r>
            </a:p>
          </p:txBody>
        </p:sp>
      </p:grpSp>
      <p:grpSp>
        <p:nvGrpSpPr>
          <p:cNvPr id="34" name="Group 780"/>
          <p:cNvGrpSpPr>
            <a:grpSpLocks/>
          </p:cNvGrpSpPr>
          <p:nvPr/>
        </p:nvGrpSpPr>
        <p:grpSpPr bwMode="auto">
          <a:xfrm>
            <a:off x="518243" y="2851725"/>
            <a:ext cx="495300" cy="469900"/>
            <a:chOff x="1036" y="2172"/>
            <a:chExt cx="312" cy="296"/>
          </a:xfrm>
        </p:grpSpPr>
        <p:sp>
          <p:nvSpPr>
            <p:cNvPr id="118" name="Oval 781"/>
            <p:cNvSpPr>
              <a:spLocks noChangeArrowheads="1"/>
            </p:cNvSpPr>
            <p:nvPr/>
          </p:nvSpPr>
          <p:spPr bwMode="auto">
            <a:xfrm>
              <a:off x="1036" y="2172"/>
              <a:ext cx="312" cy="296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19" name="Text Box 782"/>
            <p:cNvSpPr txBox="1">
              <a:spLocks noChangeArrowheads="1"/>
            </p:cNvSpPr>
            <p:nvPr/>
          </p:nvSpPr>
          <p:spPr bwMode="auto">
            <a:xfrm>
              <a:off x="1088" y="2214"/>
              <a:ext cx="1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1600" dirty="0" smtClean="0">
                  <a:ea typeface="Times New Roman" charset="0"/>
                  <a:cs typeface="Times New Roman" charset="0"/>
                </a:rPr>
                <a:t> I</a:t>
              </a:r>
              <a:endParaRPr lang="fr-FR" sz="1600" i="0" dirty="0"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5" name="Group 780"/>
          <p:cNvGrpSpPr>
            <a:grpSpLocks/>
          </p:cNvGrpSpPr>
          <p:nvPr/>
        </p:nvGrpSpPr>
        <p:grpSpPr bwMode="auto">
          <a:xfrm>
            <a:off x="1175425" y="2851725"/>
            <a:ext cx="495300" cy="469900"/>
            <a:chOff x="1036" y="2172"/>
            <a:chExt cx="312" cy="296"/>
          </a:xfrm>
        </p:grpSpPr>
        <p:sp>
          <p:nvSpPr>
            <p:cNvPr id="121" name="Oval 781"/>
            <p:cNvSpPr>
              <a:spLocks noChangeArrowheads="1"/>
            </p:cNvSpPr>
            <p:nvPr/>
          </p:nvSpPr>
          <p:spPr bwMode="auto">
            <a:xfrm>
              <a:off x="1036" y="2172"/>
              <a:ext cx="312" cy="296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22" name="Text Box 782"/>
            <p:cNvSpPr txBox="1">
              <a:spLocks noChangeArrowheads="1"/>
            </p:cNvSpPr>
            <p:nvPr/>
          </p:nvSpPr>
          <p:spPr bwMode="auto">
            <a:xfrm>
              <a:off x="1070" y="2214"/>
              <a:ext cx="2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1600" dirty="0" smtClean="0">
                  <a:ea typeface="Times New Roman" charset="0"/>
                  <a:cs typeface="Times New Roman" charset="0"/>
                </a:rPr>
                <a:t> II</a:t>
              </a:r>
              <a:endParaRPr lang="fr-FR" sz="1600" i="0" dirty="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1697773" y="2777654"/>
            <a:ext cx="839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dirty="0" smtClean="0"/>
              <a:t>…</a:t>
            </a:r>
            <a:endParaRPr lang="fr-FR" sz="2400" dirty="0"/>
          </a:p>
        </p:txBody>
      </p:sp>
      <p:grpSp>
        <p:nvGrpSpPr>
          <p:cNvPr id="50" name="Group 918"/>
          <p:cNvGrpSpPr>
            <a:grpSpLocks/>
          </p:cNvGrpSpPr>
          <p:nvPr/>
        </p:nvGrpSpPr>
        <p:grpSpPr bwMode="auto">
          <a:xfrm>
            <a:off x="917644" y="2017330"/>
            <a:ext cx="394797" cy="609600"/>
            <a:chOff x="3859" y="948"/>
            <a:chExt cx="374" cy="384"/>
          </a:xfrm>
        </p:grpSpPr>
        <p:sp>
          <p:nvSpPr>
            <p:cNvPr id="125" name="Oval 899"/>
            <p:cNvSpPr>
              <a:spLocks noChangeArrowheads="1"/>
            </p:cNvSpPr>
            <p:nvPr/>
          </p:nvSpPr>
          <p:spPr bwMode="auto">
            <a:xfrm>
              <a:off x="3873" y="948"/>
              <a:ext cx="360" cy="384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26" name="Text Box 900"/>
            <p:cNvSpPr txBox="1">
              <a:spLocks noChangeArrowheads="1"/>
            </p:cNvSpPr>
            <p:nvPr/>
          </p:nvSpPr>
          <p:spPr bwMode="auto">
            <a:xfrm>
              <a:off x="3859" y="1034"/>
              <a:ext cx="3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600" i="0" dirty="0" smtClean="0">
                  <a:solidFill>
                    <a:schemeClr val="tx2"/>
                  </a:solidFill>
                  <a:ea typeface="Times New Roman" charset="0"/>
                  <a:cs typeface="Times New Roman" charset="0"/>
                </a:rPr>
                <a:t> P</a:t>
              </a:r>
              <a:endParaRPr lang="fr-FR" sz="1600" i="0" dirty="0">
                <a:solidFill>
                  <a:schemeClr val="tx2"/>
                </a:solidFill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31" name="Oval 781"/>
          <p:cNvSpPr>
            <a:spLocks noChangeArrowheads="1"/>
          </p:cNvSpPr>
          <p:nvPr/>
        </p:nvSpPr>
        <p:spPr bwMode="auto">
          <a:xfrm>
            <a:off x="877598" y="3595543"/>
            <a:ext cx="495300" cy="469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2" name="Text Box 782"/>
          <p:cNvSpPr txBox="1">
            <a:spLocks noChangeArrowheads="1"/>
          </p:cNvSpPr>
          <p:nvPr/>
        </p:nvSpPr>
        <p:spPr bwMode="auto">
          <a:xfrm>
            <a:off x="845848" y="3662218"/>
            <a:ext cx="527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600" dirty="0" smtClean="0">
                <a:ea typeface="Times New Roman" charset="0"/>
                <a:cs typeface="Times New Roman" charset="0"/>
              </a:rPr>
              <a:t> PC</a:t>
            </a:r>
            <a:endParaRPr lang="fr-FR" sz="1600" i="0" dirty="0">
              <a:ea typeface="Times New Roman" charset="0"/>
              <a:cs typeface="Times New Roman" charset="0"/>
            </a:endParaRPr>
          </a:p>
        </p:txBody>
      </p:sp>
      <p:sp>
        <p:nvSpPr>
          <p:cNvPr id="133" name="Text Box 4"/>
          <p:cNvSpPr txBox="1">
            <a:spLocks noChangeArrowheads="1"/>
          </p:cNvSpPr>
          <p:nvPr/>
        </p:nvSpPr>
        <p:spPr bwMode="auto">
          <a:xfrm>
            <a:off x="3913416" y="3527011"/>
            <a:ext cx="15214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 b="1" dirty="0" smtClean="0"/>
              <a:t>…</a:t>
            </a:r>
            <a:endParaRPr lang="fr-FR" sz="6600" b="1" dirty="0"/>
          </a:p>
        </p:txBody>
      </p:sp>
      <p:sp>
        <p:nvSpPr>
          <p:cNvPr id="134" name="Rectangle 1046"/>
          <p:cNvSpPr>
            <a:spLocks noChangeArrowheads="1"/>
          </p:cNvSpPr>
          <p:nvPr/>
        </p:nvSpPr>
        <p:spPr bwMode="auto">
          <a:xfrm>
            <a:off x="4983305" y="4702780"/>
            <a:ext cx="362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3000" i="0" dirty="0">
                <a:ea typeface="Times New Roman" charset="0"/>
                <a:cs typeface="Times New Roman" charset="0"/>
              </a:rPr>
              <a:t>Coagulation Cascade</a:t>
            </a:r>
          </a:p>
        </p:txBody>
      </p:sp>
      <p:grpSp>
        <p:nvGrpSpPr>
          <p:cNvPr id="51" name="Group 616"/>
          <p:cNvGrpSpPr>
            <a:grpSpLocks/>
          </p:cNvGrpSpPr>
          <p:nvPr/>
        </p:nvGrpSpPr>
        <p:grpSpPr bwMode="auto">
          <a:xfrm>
            <a:off x="4134113" y="4867327"/>
            <a:ext cx="590550" cy="469900"/>
            <a:chOff x="784" y="1827"/>
            <a:chExt cx="372" cy="296"/>
          </a:xfrm>
        </p:grpSpPr>
        <p:sp>
          <p:nvSpPr>
            <p:cNvPr id="136" name="Oval 614"/>
            <p:cNvSpPr>
              <a:spLocks noChangeArrowheads="1"/>
            </p:cNvSpPr>
            <p:nvPr/>
          </p:nvSpPr>
          <p:spPr bwMode="auto">
            <a:xfrm>
              <a:off x="814" y="1827"/>
              <a:ext cx="312" cy="29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7" name="Text Box 615"/>
            <p:cNvSpPr txBox="1">
              <a:spLocks noChangeArrowheads="1"/>
            </p:cNvSpPr>
            <p:nvPr/>
          </p:nvSpPr>
          <p:spPr bwMode="auto">
            <a:xfrm>
              <a:off x="784" y="1869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600" i="0" dirty="0" err="1">
                  <a:ea typeface="Times New Roman" charset="0"/>
                  <a:cs typeface="Times New Roman" charset="0"/>
                </a:rPr>
                <a:t>VIIa</a:t>
              </a:r>
              <a:endParaRPr lang="fr-FR" sz="1600" i="0" dirty="0"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66" name="Group 780"/>
          <p:cNvGrpSpPr>
            <a:grpSpLocks/>
          </p:cNvGrpSpPr>
          <p:nvPr/>
        </p:nvGrpSpPr>
        <p:grpSpPr bwMode="auto">
          <a:xfrm>
            <a:off x="2780848" y="4005163"/>
            <a:ext cx="509588" cy="469900"/>
            <a:chOff x="1027" y="2172"/>
            <a:chExt cx="321" cy="296"/>
          </a:xfrm>
        </p:grpSpPr>
        <p:sp>
          <p:nvSpPr>
            <p:cNvPr id="151" name="Oval 781"/>
            <p:cNvSpPr>
              <a:spLocks noChangeArrowheads="1"/>
            </p:cNvSpPr>
            <p:nvPr/>
          </p:nvSpPr>
          <p:spPr bwMode="auto">
            <a:xfrm>
              <a:off x="1036" y="2172"/>
              <a:ext cx="312" cy="296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52" name="Text Box 782"/>
            <p:cNvSpPr txBox="1">
              <a:spLocks noChangeArrowheads="1"/>
            </p:cNvSpPr>
            <p:nvPr/>
          </p:nvSpPr>
          <p:spPr bwMode="auto">
            <a:xfrm>
              <a:off x="1027" y="2214"/>
              <a:ext cx="3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1600" dirty="0" smtClean="0">
                  <a:ea typeface="Times New Roman" charset="0"/>
                  <a:cs typeface="Times New Roman" charset="0"/>
                </a:rPr>
                <a:t> VII</a:t>
              </a:r>
              <a:endParaRPr lang="fr-FR" sz="1600" i="0" dirty="0"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67" name="Group 616"/>
          <p:cNvGrpSpPr>
            <a:grpSpLocks/>
          </p:cNvGrpSpPr>
          <p:nvPr/>
        </p:nvGrpSpPr>
        <p:grpSpPr bwMode="auto">
          <a:xfrm>
            <a:off x="2967960" y="4884319"/>
            <a:ext cx="590550" cy="469900"/>
            <a:chOff x="784" y="1827"/>
            <a:chExt cx="372" cy="296"/>
          </a:xfrm>
        </p:grpSpPr>
        <p:sp>
          <p:nvSpPr>
            <p:cNvPr id="154" name="Oval 614"/>
            <p:cNvSpPr>
              <a:spLocks noChangeArrowheads="1"/>
            </p:cNvSpPr>
            <p:nvPr/>
          </p:nvSpPr>
          <p:spPr bwMode="auto">
            <a:xfrm>
              <a:off x="814" y="1827"/>
              <a:ext cx="312" cy="29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55" name="Text Box 615"/>
            <p:cNvSpPr txBox="1">
              <a:spLocks noChangeArrowheads="1"/>
            </p:cNvSpPr>
            <p:nvPr/>
          </p:nvSpPr>
          <p:spPr bwMode="auto">
            <a:xfrm>
              <a:off x="784" y="1869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600" i="0" dirty="0" err="1">
                  <a:ea typeface="Times New Roman" charset="0"/>
                  <a:cs typeface="Times New Roman" charset="0"/>
                </a:rPr>
                <a:t>VIIa</a:t>
              </a:r>
              <a:endParaRPr lang="fr-FR" sz="1600" i="0" dirty="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56" name="Text Box 4"/>
          <p:cNvSpPr txBox="1">
            <a:spLocks noChangeArrowheads="1"/>
          </p:cNvSpPr>
          <p:nvPr/>
        </p:nvSpPr>
        <p:spPr bwMode="auto">
          <a:xfrm>
            <a:off x="2772934" y="3910207"/>
            <a:ext cx="15214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 b="1" dirty="0" smtClean="0"/>
              <a:t>…</a:t>
            </a:r>
            <a:endParaRPr lang="fr-FR" sz="6600" b="1" dirty="0"/>
          </a:p>
        </p:txBody>
      </p:sp>
      <p:grpSp>
        <p:nvGrpSpPr>
          <p:cNvPr id="68" name="Group 1042"/>
          <p:cNvGrpSpPr>
            <a:grpSpLocks/>
          </p:cNvGrpSpPr>
          <p:nvPr/>
        </p:nvGrpSpPr>
        <p:grpSpPr bwMode="auto">
          <a:xfrm>
            <a:off x="182129" y="4558874"/>
            <a:ext cx="2201863" cy="422275"/>
            <a:chOff x="610" y="1447"/>
            <a:chExt cx="1387" cy="266"/>
          </a:xfrm>
        </p:grpSpPr>
        <p:sp>
          <p:nvSpPr>
            <p:cNvPr id="158" name="AutoShape 1040"/>
            <p:cNvSpPr>
              <a:spLocks noChangeArrowheads="1"/>
            </p:cNvSpPr>
            <p:nvPr/>
          </p:nvSpPr>
          <p:spPr bwMode="auto">
            <a:xfrm>
              <a:off x="610" y="1447"/>
              <a:ext cx="1387" cy="266"/>
            </a:xfrm>
            <a:prstGeom prst="rightArrow">
              <a:avLst>
                <a:gd name="adj1" fmla="val 50000"/>
                <a:gd name="adj2" fmla="val 130357"/>
              </a:avLst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Text Box 1041"/>
            <p:cNvSpPr txBox="1">
              <a:spLocks noChangeArrowheads="1"/>
            </p:cNvSpPr>
            <p:nvPr/>
          </p:nvSpPr>
          <p:spPr bwMode="auto">
            <a:xfrm>
              <a:off x="922" y="1471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600" i="0" dirty="0">
                  <a:ea typeface="Times New Roman" charset="0"/>
                  <a:cs typeface="Times New Roman" charset="0"/>
                </a:rPr>
                <a:t>Flux</a:t>
              </a:r>
            </a:p>
          </p:txBody>
        </p:sp>
      </p:grpSp>
      <p:grpSp>
        <p:nvGrpSpPr>
          <p:cNvPr id="69" name="Group 793"/>
          <p:cNvGrpSpPr>
            <a:grpSpLocks/>
          </p:cNvGrpSpPr>
          <p:nvPr/>
        </p:nvGrpSpPr>
        <p:grpSpPr bwMode="auto">
          <a:xfrm>
            <a:off x="4470066" y="4493383"/>
            <a:ext cx="495300" cy="469900"/>
            <a:chOff x="4718" y="2942"/>
            <a:chExt cx="312" cy="296"/>
          </a:xfrm>
        </p:grpSpPr>
        <p:sp>
          <p:nvSpPr>
            <p:cNvPr id="94" name="Oval 794"/>
            <p:cNvSpPr>
              <a:spLocks noChangeArrowheads="1"/>
            </p:cNvSpPr>
            <p:nvPr/>
          </p:nvSpPr>
          <p:spPr bwMode="auto">
            <a:xfrm>
              <a:off x="4718" y="2942"/>
              <a:ext cx="312" cy="29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95" name="Text Box 795"/>
            <p:cNvSpPr txBox="1">
              <a:spLocks noChangeArrowheads="1"/>
            </p:cNvSpPr>
            <p:nvPr/>
          </p:nvSpPr>
          <p:spPr bwMode="auto">
            <a:xfrm>
              <a:off x="4735" y="2984"/>
              <a:ext cx="27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600" i="0" dirty="0" err="1" smtClean="0">
                  <a:ea typeface="Times New Roman" charset="0"/>
                  <a:cs typeface="Times New Roman" charset="0"/>
                </a:rPr>
                <a:t>Xa</a:t>
              </a:r>
              <a:endParaRPr lang="fr-FR" sz="1600" i="0" dirty="0"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70" name="Group 793"/>
          <p:cNvGrpSpPr>
            <a:grpSpLocks/>
          </p:cNvGrpSpPr>
          <p:nvPr/>
        </p:nvGrpSpPr>
        <p:grpSpPr bwMode="auto">
          <a:xfrm>
            <a:off x="3902432" y="4470082"/>
            <a:ext cx="511175" cy="469900"/>
            <a:chOff x="4713" y="2942"/>
            <a:chExt cx="322" cy="296"/>
          </a:xfrm>
        </p:grpSpPr>
        <p:sp>
          <p:nvSpPr>
            <p:cNvPr id="97" name="Oval 794"/>
            <p:cNvSpPr>
              <a:spLocks noChangeArrowheads="1"/>
            </p:cNvSpPr>
            <p:nvPr/>
          </p:nvSpPr>
          <p:spPr bwMode="auto">
            <a:xfrm>
              <a:off x="4718" y="2942"/>
              <a:ext cx="312" cy="29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98" name="Text Box 795"/>
            <p:cNvSpPr txBox="1">
              <a:spLocks noChangeArrowheads="1"/>
            </p:cNvSpPr>
            <p:nvPr/>
          </p:nvSpPr>
          <p:spPr bwMode="auto">
            <a:xfrm>
              <a:off x="4713" y="2984"/>
              <a:ext cx="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600" i="0" dirty="0" err="1">
                  <a:ea typeface="Times New Roman" charset="0"/>
                  <a:cs typeface="Times New Roman" charset="0"/>
                </a:rPr>
                <a:t>IXa</a:t>
              </a:r>
              <a:endParaRPr lang="fr-FR" sz="1600" i="0" dirty="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09" name="Forme libre 108"/>
          <p:cNvSpPr/>
          <p:nvPr/>
        </p:nvSpPr>
        <p:spPr>
          <a:xfrm>
            <a:off x="3239288" y="4380731"/>
            <a:ext cx="723353" cy="792259"/>
          </a:xfrm>
          <a:custGeom>
            <a:avLst/>
            <a:gdLst>
              <a:gd name="connsiteX0" fmla="*/ 0 w 370925"/>
              <a:gd name="connsiteY0" fmla="*/ 0 h 920419"/>
              <a:gd name="connsiteX1" fmla="*/ 349563 w 370925"/>
              <a:gd name="connsiteY1" fmla="*/ 361177 h 920419"/>
              <a:gd name="connsiteX2" fmla="*/ 128173 w 370925"/>
              <a:gd name="connsiteY2" fmla="*/ 920419 h 920419"/>
              <a:gd name="connsiteX3" fmla="*/ 128173 w 370925"/>
              <a:gd name="connsiteY3" fmla="*/ 920419 h 920419"/>
              <a:gd name="connsiteX4" fmla="*/ 128173 w 370925"/>
              <a:gd name="connsiteY4" fmla="*/ 920419 h 92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25" h="920419">
                <a:moveTo>
                  <a:pt x="0" y="0"/>
                </a:moveTo>
                <a:cubicBezTo>
                  <a:pt x="164100" y="103887"/>
                  <a:pt x="328201" y="207774"/>
                  <a:pt x="349563" y="361177"/>
                </a:cubicBezTo>
                <a:cubicBezTo>
                  <a:pt x="370925" y="514580"/>
                  <a:pt x="128173" y="920419"/>
                  <a:pt x="128173" y="920419"/>
                </a:cubicBezTo>
                <a:lnTo>
                  <a:pt x="128173" y="920419"/>
                </a:lnTo>
                <a:lnTo>
                  <a:pt x="128173" y="920419"/>
                </a:lnTo>
              </a:path>
            </a:pathLst>
          </a:cu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51125" y="-122750"/>
            <a:ext cx="4204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Cell-agent</a:t>
            </a:r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i="0" dirty="0" smtClean="0">
                <a:latin typeface="Arial (Titres)"/>
                <a:ea typeface="Times New Roman" charset="0"/>
                <a:cs typeface="Arial (Titres)"/>
              </a:rPr>
              <a:t>model: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64457" y="346419"/>
            <a:ext cx="6071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An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example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of application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pic>
        <p:nvPicPr>
          <p:cNvPr id="10" name="Image 9" descr="im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54" y="1003288"/>
            <a:ext cx="7022592" cy="526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3023" y="1213013"/>
            <a:ext cx="682148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3000" i="0" dirty="0" err="1"/>
              <a:t>Elements</a:t>
            </a:r>
            <a:r>
              <a:rPr lang="fr-FR" sz="3000" i="0" dirty="0"/>
              <a:t> of validation of the coagulation</a:t>
            </a:r>
          </a:p>
          <a:p>
            <a:pPr algn="l"/>
            <a:r>
              <a:rPr lang="fr-FR" sz="3000" i="0" dirty="0" err="1"/>
              <a:t>multiagents</a:t>
            </a:r>
            <a:r>
              <a:rPr lang="fr-FR" sz="3000" i="0" dirty="0"/>
              <a:t> model 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7216" y="2282555"/>
            <a:ext cx="7045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fr-FR" sz="3000" i="0" dirty="0"/>
              <a:t> </a:t>
            </a:r>
            <a:r>
              <a:rPr lang="fr-FR" sz="3000" i="0" dirty="0" err="1"/>
              <a:t>Comparison</a:t>
            </a:r>
            <a:r>
              <a:rPr lang="fr-FR" sz="3000" i="0" dirty="0"/>
              <a:t> </a:t>
            </a:r>
            <a:r>
              <a:rPr lang="fr-FR" sz="3000" i="0" dirty="0" err="1"/>
              <a:t>with</a:t>
            </a:r>
            <a:r>
              <a:rPr lang="fr-FR" sz="3000" i="0" dirty="0"/>
              <a:t> </a:t>
            </a:r>
            <a:r>
              <a:rPr lang="fr-FR" sz="3000" i="0" dirty="0" err="1"/>
              <a:t>Biological</a:t>
            </a:r>
            <a:r>
              <a:rPr lang="fr-FR" sz="3000" i="0" dirty="0"/>
              <a:t> </a:t>
            </a:r>
            <a:r>
              <a:rPr lang="fr-FR" sz="3000" i="0" dirty="0" err="1"/>
              <a:t>experiment</a:t>
            </a:r>
            <a:endParaRPr lang="fr-FR" sz="3000" i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77216" y="5521050"/>
            <a:ext cx="6955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fr-FR" sz="3000" i="0" dirty="0"/>
              <a:t> </a:t>
            </a:r>
            <a:r>
              <a:rPr lang="en-US" sz="3000" i="0" dirty="0"/>
              <a:t>Coherence with respect to pathologies</a:t>
            </a:r>
            <a:endParaRPr lang="fr-FR" sz="3000" i="0" dirty="0"/>
          </a:p>
        </p:txBody>
      </p:sp>
      <p:pic>
        <p:nvPicPr>
          <p:cNvPr id="7" name="Picture 7" descr="HemkerThrombin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4909" y="2985243"/>
            <a:ext cx="3428279" cy="2736608"/>
          </a:xfrm>
          <a:noFill/>
          <a:ln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87386" y="3333894"/>
            <a:ext cx="3051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/>
              <a:t>Curve of thrombin</a:t>
            </a:r>
            <a:endParaRPr lang="fr-FR" sz="2800" i="0" dirty="0"/>
          </a:p>
          <a:p>
            <a:r>
              <a:rPr lang="en-US" sz="2800" i="0" dirty="0"/>
              <a:t>Generation</a:t>
            </a:r>
          </a:p>
          <a:p>
            <a:r>
              <a:rPr lang="fr-FR" sz="2800" i="0" dirty="0"/>
              <a:t>[</a:t>
            </a:r>
            <a:r>
              <a:rPr lang="fr-FR" sz="2800" i="0" dirty="0" err="1"/>
              <a:t>Hemker</a:t>
            </a:r>
            <a:r>
              <a:rPr lang="fr-FR" sz="2800" i="0" dirty="0"/>
              <a:t>, 1995]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51125" y="-122750"/>
            <a:ext cx="4204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Cell-agent</a:t>
            </a:r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i="0" dirty="0" smtClean="0">
                <a:latin typeface="Arial (Titres)"/>
                <a:ea typeface="Times New Roman" charset="0"/>
                <a:cs typeface="Arial (Titres)"/>
              </a:rPr>
              <a:t>model: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64457" y="346419"/>
            <a:ext cx="6071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An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example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of application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51125" y="-122750"/>
            <a:ext cx="4204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Cell-agent</a:t>
            </a:r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i="0" dirty="0" smtClean="0">
                <a:latin typeface="Arial (Titres)"/>
                <a:ea typeface="Times New Roman" charset="0"/>
                <a:cs typeface="Arial (Titres)"/>
              </a:rPr>
              <a:t>model: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64457" y="346419"/>
            <a:ext cx="6071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An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example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of application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pic>
        <p:nvPicPr>
          <p:cNvPr id="14" name="Picture 44" descr="acNT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7913" y="3077598"/>
            <a:ext cx="8347075" cy="3000375"/>
          </a:xfrm>
          <a:noFill/>
          <a:ln>
            <a:miter lim="800000"/>
            <a:headEnd/>
            <a:tailEnd/>
          </a:ln>
        </p:spPr>
      </p:pic>
      <p:grpSp>
        <p:nvGrpSpPr>
          <p:cNvPr id="15" name="Group 35"/>
          <p:cNvGrpSpPr>
            <a:grpSpLocks/>
          </p:cNvGrpSpPr>
          <p:nvPr/>
        </p:nvGrpSpPr>
        <p:grpSpPr bwMode="auto">
          <a:xfrm>
            <a:off x="1194813" y="2861698"/>
            <a:ext cx="7685087" cy="2930525"/>
            <a:chOff x="789" y="1655"/>
            <a:chExt cx="4841" cy="1846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789" y="1655"/>
              <a:ext cx="62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0" dirty="0" err="1">
                  <a:ea typeface="Times New Roman" charset="0"/>
                  <a:cs typeface="Times New Roman" charset="0"/>
                </a:rPr>
                <a:t>Thrombin</a:t>
              </a:r>
              <a:endParaRPr lang="fr-FR" sz="1400" i="0" dirty="0">
                <a:ea typeface="Times New Roman" charset="0"/>
                <a:cs typeface="Times New Roman" charset="0"/>
              </a:endParaRPr>
            </a:p>
            <a:p>
              <a:pPr eaLnBrk="1" hangingPunct="1"/>
              <a:r>
                <a:rPr lang="fr-FR" sz="1400" i="0" dirty="0" err="1">
                  <a:ea typeface="Times New Roman" charset="0"/>
                  <a:cs typeface="Times New Roman" charset="0"/>
                </a:rPr>
                <a:t>generation</a:t>
              </a:r>
              <a:endParaRPr lang="fr-FR" sz="1400" i="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438" y="1664"/>
              <a:ext cx="62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i="0">
                  <a:ea typeface="Times New Roman" charset="0"/>
                  <a:cs typeface="Times New Roman" charset="0"/>
                </a:rPr>
                <a:t>Thrombin</a:t>
              </a:r>
            </a:p>
            <a:p>
              <a:pPr eaLnBrk="1" hangingPunct="1"/>
              <a:r>
                <a:rPr lang="fr-FR" sz="1400" i="0">
                  <a:ea typeface="Times New Roman" charset="0"/>
                  <a:cs typeface="Times New Roman" charset="0"/>
                </a:rPr>
                <a:t>generation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243" y="2111"/>
              <a:ext cx="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Normal</a:t>
              </a:r>
            </a:p>
            <a:p>
              <a:pPr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coagulation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4839" y="2519"/>
              <a:ext cx="64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100" i="0">
                  <a:ea typeface="Times New Roman" charset="0"/>
                  <a:cs typeface="Times New Roman" charset="0"/>
                </a:rPr>
                <a:t>Hemophilia B</a:t>
              </a:r>
            </a:p>
            <a:p>
              <a:pPr algn="l"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+ NovoSeven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2470" y="3191"/>
              <a:ext cx="3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Time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870" y="2112"/>
              <a:ext cx="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Normal</a:t>
              </a:r>
            </a:p>
            <a:p>
              <a:pPr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coagulation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2208" y="2856"/>
              <a:ext cx="62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100" i="0">
                  <a:ea typeface="Times New Roman" charset="0"/>
                  <a:cs typeface="Times New Roman" charset="0"/>
                </a:rPr>
                <a:t>Hemophilia</a:t>
              </a:r>
              <a:r>
                <a:rPr lang="fr-FR" sz="1000" i="0">
                  <a:ea typeface="Times New Roman" charset="0"/>
                  <a:cs typeface="Times New Roman" charset="0"/>
                </a:rPr>
                <a:t> B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841" y="2841"/>
              <a:ext cx="63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100" i="0">
                  <a:ea typeface="Times New Roman" charset="0"/>
                  <a:cs typeface="Times New Roman" charset="0"/>
                </a:rPr>
                <a:t>Hemophilia B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2209" y="2545"/>
              <a:ext cx="64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100" i="0">
                  <a:ea typeface="Times New Roman" charset="0"/>
                  <a:cs typeface="Times New Roman" charset="0"/>
                </a:rPr>
                <a:t>Hemophilia A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199" y="3176"/>
              <a:ext cx="3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Time</a:t>
              </a: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367" y="3328"/>
              <a:ext cx="5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in seconds</a:t>
              </a: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5096" y="3313"/>
              <a:ext cx="5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in seconds</a:t>
              </a:r>
            </a:p>
          </p:txBody>
        </p:sp>
      </p:grp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4294188" y="1840498"/>
            <a:ext cx="475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Healthy</a:t>
            </a:r>
            <a:r>
              <a:rPr lang="fr-FR" sz="2800" i="0" dirty="0">
                <a:ea typeface="Times New Roman" charset="0"/>
                <a:cs typeface="Times New Roman" charset="0"/>
              </a:rPr>
              <a:t> patient,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hemophiliac</a:t>
            </a:r>
            <a:r>
              <a:rPr lang="fr-FR" sz="2800" i="0" dirty="0">
                <a:ea typeface="Times New Roman" charset="0"/>
                <a:cs typeface="Times New Roman" charset="0"/>
              </a:rPr>
              <a:t>, </a:t>
            </a:r>
          </a:p>
          <a:p>
            <a:pPr algn="l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hemophiliac</a:t>
            </a:r>
            <a:r>
              <a:rPr lang="fr-FR" sz="2800" i="0" dirty="0">
                <a:ea typeface="Times New Roman" charset="0"/>
                <a:cs typeface="Times New Roman" charset="0"/>
              </a:rPr>
              <a:t>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with</a:t>
            </a:r>
            <a:r>
              <a:rPr lang="fr-FR" sz="2800" i="0" dirty="0">
                <a:ea typeface="Times New Roman" charset="0"/>
                <a:cs typeface="Times New Roman" charset="0"/>
              </a:rPr>
              <a:t>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treatment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82426" y="1185873"/>
            <a:ext cx="6397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3000" i="0" dirty="0">
                <a:ea typeface="Times New Roman" charset="0"/>
                <a:cs typeface="Times New Roman" charset="0"/>
              </a:rPr>
              <a:t>Simulation of </a:t>
            </a:r>
            <a:r>
              <a:rPr lang="fr-FR" sz="3000" i="0" dirty="0" err="1">
                <a:ea typeface="Times New Roman" charset="0"/>
                <a:cs typeface="Times New Roman" charset="0"/>
              </a:rPr>
              <a:t>physiologic</a:t>
            </a:r>
            <a:r>
              <a:rPr lang="fr-FR" sz="3000" i="0" dirty="0">
                <a:ea typeface="Times New Roman" charset="0"/>
                <a:cs typeface="Times New Roman" charset="0"/>
              </a:rPr>
              <a:t> coagulation: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8226271">
            <a:off x="2156620" y="3681765"/>
            <a:ext cx="4805362" cy="981075"/>
          </a:xfrm>
          <a:prstGeom prst="rightArrow">
            <a:avLst>
              <a:gd name="adj1" fmla="val 50000"/>
              <a:gd name="adj2" fmla="val 122451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45492" y="4801171"/>
            <a:ext cx="19382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solidFill>
                  <a:srgbClr val="3366FF"/>
                </a:solidFill>
                <a:ea typeface="Times New Roman" charset="0"/>
                <a:cs typeface="Times New Roman" charset="0"/>
              </a:rPr>
              <a:t>Cell-agent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05360" y="4005399"/>
            <a:ext cx="2640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ea typeface="Times New Roman" charset="0"/>
                <a:cs typeface="Times New Roman" charset="0"/>
              </a:rPr>
              <a:t>Reaction-agent</a:t>
            </a:r>
            <a:endParaRPr lang="fr-FR" sz="3000" i="0" dirty="0">
              <a:ea typeface="Times New Roman" charset="0"/>
              <a:cs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75680" y="3227524"/>
            <a:ext cx="2767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ea typeface="Times New Roman" charset="0"/>
                <a:cs typeface="Times New Roman" charset="0"/>
              </a:rPr>
              <a:t>Interface-Agent</a:t>
            </a:r>
            <a:endParaRPr lang="fr-FR" sz="3000" i="0" dirty="0">
              <a:ea typeface="Times New Roman" charset="0"/>
              <a:cs typeface="Times New Roman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9255" y="340536"/>
            <a:ext cx="792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human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physiological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systems</a:t>
            </a:r>
            <a:endParaRPr lang="fr-FR" sz="4000" dirty="0" smtClean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611254" y="4801171"/>
            <a:ext cx="26233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dirty="0" err="1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Located</a:t>
            </a:r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3000" i="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63215" y="137060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Reaction-agent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model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930580" y="955268"/>
            <a:ext cx="5418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q"/>
            </a:pPr>
            <a:r>
              <a:rPr lang="fr-FR" sz="2800" dirty="0"/>
              <a:t> </a:t>
            </a:r>
            <a:r>
              <a:rPr lang="fr-FR" sz="3200" i="0" dirty="0"/>
              <a:t>« </a:t>
            </a:r>
            <a:r>
              <a:rPr lang="fr-FR" sz="3200" i="0" dirty="0" err="1"/>
              <a:t>microscopic</a:t>
            </a:r>
            <a:r>
              <a:rPr lang="fr-FR" sz="3200" i="0" dirty="0"/>
              <a:t> »  </a:t>
            </a:r>
            <a:r>
              <a:rPr lang="fr-FR" sz="3200" i="0" dirty="0" err="1" smtClean="0"/>
              <a:t>level</a:t>
            </a:r>
            <a:r>
              <a:rPr lang="fr-FR" sz="2800" i="0" dirty="0" smtClean="0"/>
              <a:t>: </a:t>
            </a:r>
            <a:endParaRPr lang="fr-FR" sz="2800" i="0" dirty="0"/>
          </a:p>
          <a:p>
            <a:pPr algn="l">
              <a:buFont typeface="Wingdings" charset="2"/>
              <a:buChar char="q"/>
            </a:pPr>
            <a:r>
              <a:rPr lang="fr-FR" sz="2800" i="0" dirty="0"/>
              <a:t> </a:t>
            </a:r>
            <a:r>
              <a:rPr lang="fr-FR" sz="3200" i="0" dirty="0"/>
              <a:t>« </a:t>
            </a:r>
            <a:r>
              <a:rPr lang="fr-FR" sz="3200" i="0" dirty="0" err="1"/>
              <a:t>macroscopic</a:t>
            </a:r>
            <a:r>
              <a:rPr lang="fr-FR" sz="3200" i="0" dirty="0"/>
              <a:t> » </a:t>
            </a:r>
            <a:r>
              <a:rPr lang="fr-FR" sz="3200" i="0" dirty="0" err="1" smtClean="0"/>
              <a:t>level</a:t>
            </a:r>
            <a:r>
              <a:rPr lang="fr-FR" sz="3200" i="0" dirty="0" smtClean="0"/>
              <a:t>:</a:t>
            </a:r>
            <a:endParaRPr lang="fr-FR" sz="3200" i="0" dirty="0"/>
          </a:p>
        </p:txBody>
      </p:sp>
      <p:sp>
        <p:nvSpPr>
          <p:cNvPr id="21" name="Text Box 136"/>
          <p:cNvSpPr txBox="1">
            <a:spLocks noChangeArrowheads="1"/>
          </p:cNvSpPr>
          <p:nvPr/>
        </p:nvSpPr>
        <p:spPr bwMode="auto">
          <a:xfrm>
            <a:off x="5534904" y="1001738"/>
            <a:ext cx="4151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None/>
            </a:pPr>
            <a:r>
              <a:rPr lang="fr-FR" sz="2800" dirty="0"/>
              <a:t>agent = </a:t>
            </a:r>
            <a:r>
              <a:rPr lang="fr-FR" sz="2800" dirty="0" err="1"/>
              <a:t>cell/molecule</a:t>
            </a:r>
            <a:r>
              <a:rPr lang="fr-FR" sz="2800" dirty="0"/>
              <a:t> </a:t>
            </a:r>
          </a:p>
        </p:txBody>
      </p:sp>
      <p:sp>
        <p:nvSpPr>
          <p:cNvPr id="22" name="Text Box 137"/>
          <p:cNvSpPr txBox="1">
            <a:spLocks noChangeArrowheads="1"/>
          </p:cNvSpPr>
          <p:nvPr/>
        </p:nvSpPr>
        <p:spPr bwMode="auto">
          <a:xfrm>
            <a:off x="5534904" y="1488088"/>
            <a:ext cx="3655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None/>
            </a:pPr>
            <a:r>
              <a:rPr lang="fr-FR" sz="2800" dirty="0"/>
              <a:t>agent = </a:t>
            </a:r>
            <a:r>
              <a:rPr lang="fr-FR" sz="2800" dirty="0" err="1"/>
              <a:t>reaction</a:t>
            </a:r>
            <a:r>
              <a:rPr lang="fr-FR" sz="2800" dirty="0"/>
              <a:t> </a:t>
            </a:r>
          </a:p>
        </p:txBody>
      </p:sp>
      <p:grpSp>
        <p:nvGrpSpPr>
          <p:cNvPr id="23" name="Group 143"/>
          <p:cNvGrpSpPr>
            <a:grpSpLocks/>
          </p:cNvGrpSpPr>
          <p:nvPr/>
        </p:nvGrpSpPr>
        <p:grpSpPr bwMode="auto">
          <a:xfrm>
            <a:off x="492125" y="2144880"/>
            <a:ext cx="5214938" cy="1228725"/>
            <a:chOff x="139" y="1722"/>
            <a:chExt cx="3285" cy="774"/>
          </a:xfrm>
        </p:grpSpPr>
        <p:sp>
          <p:nvSpPr>
            <p:cNvPr id="24" name="Text Box 128"/>
            <p:cNvSpPr txBox="1">
              <a:spLocks noChangeArrowheads="1"/>
            </p:cNvSpPr>
            <p:nvPr/>
          </p:nvSpPr>
          <p:spPr bwMode="auto">
            <a:xfrm>
              <a:off x="139" y="1722"/>
              <a:ext cx="328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800" dirty="0"/>
                <a:t>1: </a:t>
              </a:r>
              <a:r>
                <a:rPr lang="fr-FR" sz="2800" dirty="0" err="1"/>
                <a:t>reading</a:t>
              </a:r>
              <a:r>
                <a:rPr lang="fr-FR" sz="2800" dirty="0"/>
                <a:t> of the concentrations </a:t>
              </a:r>
            </a:p>
            <a:p>
              <a:pPr algn="ctr"/>
              <a:r>
                <a:rPr lang="fr-FR" sz="2800" dirty="0"/>
                <a:t>in </a:t>
              </a:r>
              <a:r>
                <a:rPr lang="fr-FR" sz="2800" dirty="0" err="1"/>
                <a:t>reactants</a:t>
              </a:r>
              <a:endParaRPr lang="fr-FR" sz="2800" dirty="0"/>
            </a:p>
          </p:txBody>
        </p:sp>
        <p:sp>
          <p:nvSpPr>
            <p:cNvPr id="25" name="Line 140"/>
            <p:cNvSpPr>
              <a:spLocks noChangeShapeType="1"/>
            </p:cNvSpPr>
            <p:nvPr/>
          </p:nvSpPr>
          <p:spPr bwMode="auto">
            <a:xfrm flipH="1" flipV="1">
              <a:off x="1784" y="2312"/>
              <a:ext cx="432" cy="1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grpSp>
        <p:nvGrpSpPr>
          <p:cNvPr id="26" name="Group 144"/>
          <p:cNvGrpSpPr>
            <a:grpSpLocks/>
          </p:cNvGrpSpPr>
          <p:nvPr/>
        </p:nvGrpSpPr>
        <p:grpSpPr bwMode="auto">
          <a:xfrm>
            <a:off x="5675313" y="3145006"/>
            <a:ext cx="3463925" cy="2246313"/>
            <a:chOff x="3602" y="2352"/>
            <a:chExt cx="2182" cy="1415"/>
          </a:xfrm>
        </p:grpSpPr>
        <p:sp>
          <p:nvSpPr>
            <p:cNvPr id="27" name="Text Box 131"/>
            <p:cNvSpPr txBox="1">
              <a:spLocks noChangeArrowheads="1"/>
            </p:cNvSpPr>
            <p:nvPr/>
          </p:nvSpPr>
          <p:spPr bwMode="auto">
            <a:xfrm>
              <a:off x="3682" y="2352"/>
              <a:ext cx="210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2800" dirty="0"/>
                <a:t>2</a:t>
              </a:r>
              <a:r>
                <a:rPr lang="fr-FR" sz="2800" dirty="0" smtClean="0"/>
                <a:t>: </a:t>
              </a:r>
              <a:r>
                <a:rPr lang="fr-FR" sz="2800" dirty="0" err="1" smtClean="0"/>
                <a:t>calculation</a:t>
              </a:r>
              <a:r>
                <a:rPr lang="fr-FR" sz="2800" dirty="0" smtClean="0"/>
                <a:t> </a:t>
              </a:r>
              <a:r>
                <a:rPr lang="fr-FR" sz="2800" dirty="0"/>
                <a:t>the </a:t>
              </a:r>
              <a:r>
                <a:rPr lang="fr-FR" sz="2800" dirty="0" err="1"/>
                <a:t>reaction</a:t>
              </a:r>
              <a:r>
                <a:rPr lang="fr-FR" sz="2800" dirty="0"/>
                <a:t> speed and </a:t>
              </a:r>
              <a:r>
                <a:rPr lang="fr-FR" sz="2800" dirty="0" err="1"/>
                <a:t>then</a:t>
              </a:r>
              <a:r>
                <a:rPr lang="fr-FR" sz="2800" dirty="0"/>
                <a:t> t</a:t>
              </a:r>
              <a:r>
                <a:rPr lang="en-US" sz="2800" dirty="0"/>
                <a:t>he quantity of reactant to be reacted</a:t>
              </a:r>
              <a:endParaRPr lang="fr-FR" sz="2800" dirty="0"/>
            </a:p>
          </p:txBody>
        </p:sp>
        <p:sp>
          <p:nvSpPr>
            <p:cNvPr id="28" name="Line 142"/>
            <p:cNvSpPr>
              <a:spLocks noChangeShapeType="1"/>
            </p:cNvSpPr>
            <p:nvPr/>
          </p:nvSpPr>
          <p:spPr bwMode="auto">
            <a:xfrm flipV="1">
              <a:off x="3602" y="2946"/>
              <a:ext cx="18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grpSp>
        <p:nvGrpSpPr>
          <p:cNvPr id="29" name="Group 172"/>
          <p:cNvGrpSpPr>
            <a:grpSpLocks/>
          </p:cNvGrpSpPr>
          <p:nvPr/>
        </p:nvGrpSpPr>
        <p:grpSpPr bwMode="auto">
          <a:xfrm>
            <a:off x="2944813" y="2478255"/>
            <a:ext cx="3087687" cy="3113088"/>
            <a:chOff x="1855" y="1932"/>
            <a:chExt cx="1945" cy="1961"/>
          </a:xfrm>
        </p:grpSpPr>
        <p:grpSp>
          <p:nvGrpSpPr>
            <p:cNvPr id="30" name="Group 171"/>
            <p:cNvGrpSpPr>
              <a:grpSpLocks/>
            </p:cNvGrpSpPr>
            <p:nvPr/>
          </p:nvGrpSpPr>
          <p:grpSpPr bwMode="auto">
            <a:xfrm>
              <a:off x="2016" y="2356"/>
              <a:ext cx="1643" cy="1115"/>
              <a:chOff x="2016" y="2356"/>
              <a:chExt cx="1643" cy="1115"/>
            </a:xfrm>
          </p:grpSpPr>
          <p:sp>
            <p:nvSpPr>
              <p:cNvPr id="33" name="Oval 6"/>
              <p:cNvSpPr>
                <a:spLocks noChangeArrowheads="1"/>
              </p:cNvSpPr>
              <p:nvPr/>
            </p:nvSpPr>
            <p:spPr bwMode="auto">
              <a:xfrm>
                <a:off x="2271" y="2356"/>
                <a:ext cx="1112" cy="1112"/>
              </a:xfrm>
              <a:prstGeom prst="ellipse">
                <a:avLst/>
              </a:prstGeom>
              <a:noFill/>
              <a:ln w="4445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2016" y="2489"/>
                <a:ext cx="7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800"/>
                  <a:t>perception</a:t>
                </a:r>
              </a:p>
            </p:txBody>
          </p:sp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2273" y="3240"/>
                <a:ext cx="48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800"/>
                  <a:t>action</a:t>
                </a: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2977" y="2808"/>
                <a:ext cx="68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800" dirty="0" err="1"/>
                  <a:t>decision</a:t>
                </a:r>
                <a:endParaRPr lang="fr-FR" sz="1800" dirty="0"/>
              </a:p>
            </p:txBody>
          </p:sp>
          <p:grpSp>
            <p:nvGrpSpPr>
              <p:cNvPr id="37" name="Group 146"/>
              <p:cNvGrpSpPr>
                <a:grpSpLocks/>
              </p:cNvGrpSpPr>
              <p:nvPr/>
            </p:nvGrpSpPr>
            <p:grpSpPr bwMode="auto">
              <a:xfrm rot="-25398545">
                <a:off x="2514" y="2667"/>
                <a:ext cx="733" cy="335"/>
                <a:chOff x="1247" y="1299"/>
                <a:chExt cx="680" cy="407"/>
              </a:xfrm>
            </p:grpSpPr>
            <p:sp>
              <p:nvSpPr>
                <p:cNvPr id="38" name="Oval 147"/>
                <p:cNvSpPr>
                  <a:spLocks noChangeArrowheads="1"/>
                </p:cNvSpPr>
                <p:nvPr/>
              </p:nvSpPr>
              <p:spPr bwMode="auto">
                <a:xfrm>
                  <a:off x="1247" y="1389"/>
                  <a:ext cx="408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" name="Oval 148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227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0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791" y="1389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1791" y="1525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42" name="Group 151"/>
                <p:cNvGrpSpPr>
                  <a:grpSpLocks/>
                </p:cNvGrpSpPr>
                <p:nvPr/>
              </p:nvGrpSpPr>
              <p:grpSpPr bwMode="auto">
                <a:xfrm>
                  <a:off x="1474" y="1571"/>
                  <a:ext cx="136" cy="135"/>
                  <a:chOff x="1474" y="1571"/>
                  <a:chExt cx="136" cy="135"/>
                </a:xfrm>
              </p:grpSpPr>
              <p:sp>
                <p:nvSpPr>
                  <p:cNvPr id="5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" name="Line 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3" name="Group 154"/>
                <p:cNvGrpSpPr>
                  <a:grpSpLocks/>
                </p:cNvGrpSpPr>
                <p:nvPr/>
              </p:nvGrpSpPr>
              <p:grpSpPr bwMode="auto">
                <a:xfrm>
                  <a:off x="1338" y="1525"/>
                  <a:ext cx="136" cy="135"/>
                  <a:chOff x="1474" y="1571"/>
                  <a:chExt cx="136" cy="135"/>
                </a:xfrm>
              </p:grpSpPr>
              <p:sp>
                <p:nvSpPr>
                  <p:cNvPr id="50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4" name="Group 157"/>
                <p:cNvGrpSpPr>
                  <a:grpSpLocks/>
                </p:cNvGrpSpPr>
                <p:nvPr/>
              </p:nvGrpSpPr>
              <p:grpSpPr bwMode="auto">
                <a:xfrm>
                  <a:off x="1474" y="1299"/>
                  <a:ext cx="136" cy="135"/>
                  <a:chOff x="1474" y="1571"/>
                  <a:chExt cx="136" cy="135"/>
                </a:xfrm>
              </p:grpSpPr>
              <p:sp>
                <p:nvSpPr>
                  <p:cNvPr id="4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5" name="Group 160"/>
                <p:cNvGrpSpPr>
                  <a:grpSpLocks/>
                </p:cNvGrpSpPr>
                <p:nvPr/>
              </p:nvGrpSpPr>
              <p:grpSpPr bwMode="auto">
                <a:xfrm>
                  <a:off x="1338" y="1345"/>
                  <a:ext cx="136" cy="135"/>
                  <a:chOff x="1474" y="1571"/>
                  <a:chExt cx="136" cy="135"/>
                </a:xfrm>
              </p:grpSpPr>
              <p:sp>
                <p:nvSpPr>
                  <p:cNvPr id="46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2" name="Rectangle 166"/>
            <p:cNvSpPr>
              <a:spLocks noChangeArrowheads="1"/>
            </p:cNvSpPr>
            <p:nvPr/>
          </p:nvSpPr>
          <p:spPr bwMode="auto">
            <a:xfrm>
              <a:off x="1855" y="1932"/>
              <a:ext cx="1945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54" name="Text Box 138"/>
          <p:cNvSpPr txBox="1">
            <a:spLocks noChangeArrowheads="1"/>
          </p:cNvSpPr>
          <p:nvPr/>
        </p:nvSpPr>
        <p:spPr bwMode="auto">
          <a:xfrm>
            <a:off x="3714750" y="4421355"/>
            <a:ext cx="15621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45000"/>
              </a:lnSpc>
            </a:pPr>
            <a:r>
              <a:rPr lang="fr-FR" sz="3200">
                <a:solidFill>
                  <a:srgbClr val="FF0000"/>
                </a:solidFill>
              </a:rPr>
              <a:t>reaction</a:t>
            </a:r>
          </a:p>
        </p:txBody>
      </p:sp>
      <p:grpSp>
        <p:nvGrpSpPr>
          <p:cNvPr id="55" name="Group 174"/>
          <p:cNvGrpSpPr>
            <a:grpSpLocks/>
          </p:cNvGrpSpPr>
          <p:nvPr/>
        </p:nvGrpSpPr>
        <p:grpSpPr bwMode="auto">
          <a:xfrm>
            <a:off x="338138" y="4910305"/>
            <a:ext cx="6167437" cy="1387475"/>
            <a:chOff x="213" y="3464"/>
            <a:chExt cx="3885" cy="874"/>
          </a:xfrm>
        </p:grpSpPr>
        <p:grpSp>
          <p:nvGrpSpPr>
            <p:cNvPr id="56" name="Group 170"/>
            <p:cNvGrpSpPr>
              <a:grpSpLocks/>
            </p:cNvGrpSpPr>
            <p:nvPr/>
          </p:nvGrpSpPr>
          <p:grpSpPr bwMode="auto">
            <a:xfrm>
              <a:off x="213" y="3473"/>
              <a:ext cx="3885" cy="865"/>
              <a:chOff x="213" y="3473"/>
              <a:chExt cx="3885" cy="865"/>
            </a:xfrm>
          </p:grpSpPr>
          <p:sp>
            <p:nvSpPr>
              <p:cNvPr id="58" name="Text Box 134"/>
              <p:cNvSpPr txBox="1">
                <a:spLocks noChangeArrowheads="1"/>
              </p:cNvSpPr>
              <p:nvPr/>
            </p:nvSpPr>
            <p:spPr bwMode="auto">
              <a:xfrm>
                <a:off x="213" y="3742"/>
                <a:ext cx="3885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2800"/>
                  <a:t>3: consequently, </a:t>
                </a:r>
                <a:r>
                  <a:rPr lang="en-US" sz="2800"/>
                  <a:t>modification of the</a:t>
                </a:r>
              </a:p>
              <a:p>
                <a:r>
                  <a:rPr lang="en-US" sz="2800"/>
                  <a:t>concentrations in reactants and products</a:t>
                </a:r>
                <a:endParaRPr lang="fr-FR" sz="2800"/>
              </a:p>
            </p:txBody>
          </p:sp>
          <p:sp>
            <p:nvSpPr>
              <p:cNvPr id="59" name="Line 141"/>
              <p:cNvSpPr>
                <a:spLocks noChangeShapeType="1"/>
              </p:cNvSpPr>
              <p:nvPr/>
            </p:nvSpPr>
            <p:spPr bwMode="auto">
              <a:xfrm flipH="1">
                <a:off x="1961" y="3473"/>
                <a:ext cx="448" cy="336"/>
              </a:xfrm>
              <a:prstGeom prst="line">
                <a:avLst/>
              </a:prstGeom>
              <a:noFill/>
              <a:ln w="6350">
                <a:noFill/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57" name="Line 173"/>
            <p:cNvSpPr>
              <a:spLocks noChangeShapeType="1"/>
            </p:cNvSpPr>
            <p:nvPr/>
          </p:nvSpPr>
          <p:spPr bwMode="auto">
            <a:xfrm flipH="1">
              <a:off x="1976" y="3464"/>
              <a:ext cx="32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63215" y="137060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Reaction-agent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model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6638" y="3890703"/>
            <a:ext cx="3457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3200" i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Non </a:t>
            </a:r>
            <a:r>
              <a:rPr lang="fr-FR" sz="3200" i="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located</a:t>
            </a:r>
            <a:r>
              <a:rPr lang="fr-FR" sz="3200" i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agents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722688" y="2193665"/>
            <a:ext cx="2717800" cy="273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757613" y="5108315"/>
            <a:ext cx="2817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>
                <a:ea typeface="Times New Roman" charset="0"/>
                <a:cs typeface="Times New Roman" charset="0"/>
              </a:rPr>
              <a:t>Chemical reactor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3960813" y="4368540"/>
            <a:ext cx="2220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>
                <a:ea typeface="Times New Roman" charset="0"/>
                <a:cs typeface="Times New Roman" charset="0"/>
              </a:rPr>
              <a:t>C</a:t>
            </a:r>
            <a:r>
              <a:rPr lang="fr-FR" sz="2800" i="0" baseline="-25000">
                <a:ea typeface="Times New Roman" charset="0"/>
                <a:cs typeface="Times New Roman" charset="0"/>
              </a:rPr>
              <a:t>1</a:t>
            </a:r>
            <a:r>
              <a:rPr lang="fr-FR" sz="2800" i="0">
                <a:ea typeface="Times New Roman" charset="0"/>
                <a:cs typeface="Times New Roman" charset="0"/>
              </a:rPr>
              <a:t>, C</a:t>
            </a:r>
            <a:r>
              <a:rPr lang="fr-FR" sz="2800" i="0" baseline="-25000">
                <a:ea typeface="Times New Roman" charset="0"/>
                <a:cs typeface="Times New Roman" charset="0"/>
              </a:rPr>
              <a:t>2</a:t>
            </a:r>
            <a:r>
              <a:rPr lang="fr-FR" sz="2800" i="0">
                <a:ea typeface="Times New Roman" charset="0"/>
                <a:cs typeface="Times New Roman" charset="0"/>
              </a:rPr>
              <a:t>, …, C</a:t>
            </a:r>
            <a:r>
              <a:rPr lang="fr-FR" sz="2800" i="0" baseline="-25000">
                <a:ea typeface="Times New Roman" charset="0"/>
                <a:cs typeface="Times New Roman" charset="0"/>
              </a:rPr>
              <a:t>n</a:t>
            </a:r>
          </a:p>
        </p:txBody>
      </p:sp>
      <p:grpSp>
        <p:nvGrpSpPr>
          <p:cNvPr id="60" name="Group 7"/>
          <p:cNvGrpSpPr>
            <a:grpSpLocks/>
          </p:cNvGrpSpPr>
          <p:nvPr/>
        </p:nvGrpSpPr>
        <p:grpSpPr bwMode="auto">
          <a:xfrm>
            <a:off x="3619500" y="2125403"/>
            <a:ext cx="1196975" cy="1089025"/>
            <a:chOff x="1855" y="1932"/>
            <a:chExt cx="1945" cy="1974"/>
          </a:xfrm>
        </p:grpSpPr>
        <p:grpSp>
          <p:nvGrpSpPr>
            <p:cNvPr id="61" name="Group 8"/>
            <p:cNvGrpSpPr>
              <a:grpSpLocks/>
            </p:cNvGrpSpPr>
            <p:nvPr/>
          </p:nvGrpSpPr>
          <p:grpSpPr bwMode="auto">
            <a:xfrm>
              <a:off x="1990" y="2356"/>
              <a:ext cx="1639" cy="1550"/>
              <a:chOff x="1990" y="2356"/>
              <a:chExt cx="1639" cy="1550"/>
            </a:xfrm>
          </p:grpSpPr>
          <p:sp>
            <p:nvSpPr>
              <p:cNvPr id="63" name="Oval 9"/>
              <p:cNvSpPr>
                <a:spLocks noChangeArrowheads="1"/>
              </p:cNvSpPr>
              <p:nvPr/>
            </p:nvSpPr>
            <p:spPr bwMode="auto">
              <a:xfrm>
                <a:off x="2271" y="2356"/>
                <a:ext cx="1112" cy="1112"/>
              </a:xfrm>
              <a:prstGeom prst="ellipse">
                <a:avLst/>
              </a:prstGeom>
              <a:noFill/>
              <a:ln w="4445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/>
            </p:nvSpPr>
            <p:spPr bwMode="auto">
              <a:xfrm>
                <a:off x="1990" y="2488"/>
                <a:ext cx="299" cy="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auto">
              <a:xfrm>
                <a:off x="2248" y="3240"/>
                <a:ext cx="299" cy="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3013" y="2808"/>
                <a:ext cx="616" cy="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grpSp>
            <p:nvGrpSpPr>
              <p:cNvPr id="67" name="Group 13"/>
              <p:cNvGrpSpPr>
                <a:grpSpLocks/>
              </p:cNvGrpSpPr>
              <p:nvPr/>
            </p:nvGrpSpPr>
            <p:grpSpPr bwMode="auto">
              <a:xfrm rot="-25398545">
                <a:off x="2514" y="2667"/>
                <a:ext cx="733" cy="335"/>
                <a:chOff x="1247" y="1299"/>
                <a:chExt cx="680" cy="407"/>
              </a:xfrm>
            </p:grpSpPr>
            <p:sp>
              <p:nvSpPr>
                <p:cNvPr id="68" name="Oval 14"/>
                <p:cNvSpPr>
                  <a:spLocks noChangeArrowheads="1"/>
                </p:cNvSpPr>
                <p:nvPr/>
              </p:nvSpPr>
              <p:spPr bwMode="auto">
                <a:xfrm>
                  <a:off x="1247" y="1389"/>
                  <a:ext cx="408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9" name="Oval 15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227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791" y="1389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1" name="Line 17"/>
                <p:cNvSpPr>
                  <a:spLocks noChangeShapeType="1"/>
                </p:cNvSpPr>
                <p:nvPr/>
              </p:nvSpPr>
              <p:spPr bwMode="auto">
                <a:xfrm>
                  <a:off x="1791" y="1525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72" name="Group 18"/>
                <p:cNvGrpSpPr>
                  <a:grpSpLocks/>
                </p:cNvGrpSpPr>
                <p:nvPr/>
              </p:nvGrpSpPr>
              <p:grpSpPr bwMode="auto">
                <a:xfrm>
                  <a:off x="1474" y="1571"/>
                  <a:ext cx="136" cy="135"/>
                  <a:chOff x="1474" y="1571"/>
                  <a:chExt cx="136" cy="135"/>
                </a:xfrm>
              </p:grpSpPr>
              <p:sp>
                <p:nvSpPr>
                  <p:cNvPr id="8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3" name="Group 21"/>
                <p:cNvGrpSpPr>
                  <a:grpSpLocks/>
                </p:cNvGrpSpPr>
                <p:nvPr/>
              </p:nvGrpSpPr>
              <p:grpSpPr bwMode="auto">
                <a:xfrm>
                  <a:off x="1338" y="1525"/>
                  <a:ext cx="136" cy="135"/>
                  <a:chOff x="1474" y="1571"/>
                  <a:chExt cx="136" cy="135"/>
                </a:xfrm>
              </p:grpSpPr>
              <p:sp>
                <p:nvSpPr>
                  <p:cNvPr id="8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1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4" name="Group 24"/>
                <p:cNvGrpSpPr>
                  <a:grpSpLocks/>
                </p:cNvGrpSpPr>
                <p:nvPr/>
              </p:nvGrpSpPr>
              <p:grpSpPr bwMode="auto">
                <a:xfrm>
                  <a:off x="1474" y="1299"/>
                  <a:ext cx="136" cy="135"/>
                  <a:chOff x="1474" y="1571"/>
                  <a:chExt cx="136" cy="135"/>
                </a:xfrm>
              </p:grpSpPr>
              <p:sp>
                <p:nvSpPr>
                  <p:cNvPr id="7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9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5" name="Group 27"/>
                <p:cNvGrpSpPr>
                  <a:grpSpLocks/>
                </p:cNvGrpSpPr>
                <p:nvPr/>
              </p:nvGrpSpPr>
              <p:grpSpPr bwMode="auto">
                <a:xfrm>
                  <a:off x="1338" y="1345"/>
                  <a:ext cx="136" cy="135"/>
                  <a:chOff x="1474" y="1571"/>
                  <a:chExt cx="136" cy="135"/>
                </a:xfrm>
              </p:grpSpPr>
              <p:sp>
                <p:nvSpPr>
                  <p:cNvPr id="7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77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1855" y="1932"/>
              <a:ext cx="1945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3987800" y="2814378"/>
            <a:ext cx="461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>
                <a:ea typeface="Times New Roman" charset="0"/>
                <a:cs typeface="Times New Roman" charset="0"/>
              </a:rPr>
              <a:t>r</a:t>
            </a:r>
            <a:r>
              <a:rPr lang="fr-FR" sz="2800" i="0" baseline="-25000">
                <a:ea typeface="Times New Roman" charset="0"/>
                <a:cs typeface="Times New Roman" charset="0"/>
              </a:rPr>
              <a:t>1</a:t>
            </a:r>
          </a:p>
        </p:txBody>
      </p:sp>
      <p:grpSp>
        <p:nvGrpSpPr>
          <p:cNvPr id="85" name="Group 32"/>
          <p:cNvGrpSpPr>
            <a:grpSpLocks/>
          </p:cNvGrpSpPr>
          <p:nvPr/>
        </p:nvGrpSpPr>
        <p:grpSpPr bwMode="auto">
          <a:xfrm>
            <a:off x="5221288" y="2126990"/>
            <a:ext cx="1196975" cy="1089025"/>
            <a:chOff x="1855" y="1932"/>
            <a:chExt cx="1945" cy="1974"/>
          </a:xfrm>
        </p:grpSpPr>
        <p:grpSp>
          <p:nvGrpSpPr>
            <p:cNvPr id="86" name="Group 33"/>
            <p:cNvGrpSpPr>
              <a:grpSpLocks/>
            </p:cNvGrpSpPr>
            <p:nvPr/>
          </p:nvGrpSpPr>
          <p:grpSpPr bwMode="auto">
            <a:xfrm>
              <a:off x="1990" y="2356"/>
              <a:ext cx="1639" cy="1550"/>
              <a:chOff x="1990" y="2356"/>
              <a:chExt cx="1639" cy="1550"/>
            </a:xfrm>
          </p:grpSpPr>
          <p:sp>
            <p:nvSpPr>
              <p:cNvPr id="88" name="Oval 34"/>
              <p:cNvSpPr>
                <a:spLocks noChangeArrowheads="1"/>
              </p:cNvSpPr>
              <p:nvPr/>
            </p:nvSpPr>
            <p:spPr bwMode="auto">
              <a:xfrm>
                <a:off x="2271" y="2356"/>
                <a:ext cx="1112" cy="1112"/>
              </a:xfrm>
              <a:prstGeom prst="ellipse">
                <a:avLst/>
              </a:prstGeom>
              <a:noFill/>
              <a:ln w="4445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Text Box 35"/>
              <p:cNvSpPr txBox="1">
                <a:spLocks noChangeArrowheads="1"/>
              </p:cNvSpPr>
              <p:nvPr/>
            </p:nvSpPr>
            <p:spPr bwMode="auto">
              <a:xfrm>
                <a:off x="1990" y="2488"/>
                <a:ext cx="299" cy="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/>
            </p:nvSpPr>
            <p:spPr bwMode="auto">
              <a:xfrm>
                <a:off x="2248" y="3240"/>
                <a:ext cx="299" cy="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sp>
            <p:nvSpPr>
              <p:cNvPr id="91" name="Text Box 37"/>
              <p:cNvSpPr txBox="1">
                <a:spLocks noChangeArrowheads="1"/>
              </p:cNvSpPr>
              <p:nvPr/>
            </p:nvSpPr>
            <p:spPr bwMode="auto">
              <a:xfrm>
                <a:off x="3013" y="2808"/>
                <a:ext cx="616" cy="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grpSp>
            <p:nvGrpSpPr>
              <p:cNvPr id="92" name="Group 38"/>
              <p:cNvGrpSpPr>
                <a:grpSpLocks/>
              </p:cNvGrpSpPr>
              <p:nvPr/>
            </p:nvGrpSpPr>
            <p:grpSpPr bwMode="auto">
              <a:xfrm rot="-25398545">
                <a:off x="2514" y="2667"/>
                <a:ext cx="733" cy="335"/>
                <a:chOff x="1247" y="1299"/>
                <a:chExt cx="680" cy="407"/>
              </a:xfrm>
            </p:grpSpPr>
            <p:sp>
              <p:nvSpPr>
                <p:cNvPr id="93" name="Oval 39"/>
                <p:cNvSpPr>
                  <a:spLocks noChangeArrowheads="1"/>
                </p:cNvSpPr>
                <p:nvPr/>
              </p:nvSpPr>
              <p:spPr bwMode="auto">
                <a:xfrm>
                  <a:off x="1247" y="1389"/>
                  <a:ext cx="408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Oval 40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227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791" y="1389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Line 42"/>
                <p:cNvSpPr>
                  <a:spLocks noChangeShapeType="1"/>
                </p:cNvSpPr>
                <p:nvPr/>
              </p:nvSpPr>
              <p:spPr bwMode="auto">
                <a:xfrm>
                  <a:off x="1791" y="1525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97" name="Group 43"/>
                <p:cNvGrpSpPr>
                  <a:grpSpLocks/>
                </p:cNvGrpSpPr>
                <p:nvPr/>
              </p:nvGrpSpPr>
              <p:grpSpPr bwMode="auto">
                <a:xfrm>
                  <a:off x="1474" y="1571"/>
                  <a:ext cx="136" cy="135"/>
                  <a:chOff x="1474" y="1571"/>
                  <a:chExt cx="136" cy="135"/>
                </a:xfrm>
              </p:grpSpPr>
              <p:sp>
                <p:nvSpPr>
                  <p:cNvPr id="10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8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8" name="Group 46"/>
                <p:cNvGrpSpPr>
                  <a:grpSpLocks/>
                </p:cNvGrpSpPr>
                <p:nvPr/>
              </p:nvGrpSpPr>
              <p:grpSpPr bwMode="auto">
                <a:xfrm>
                  <a:off x="1338" y="1525"/>
                  <a:ext cx="136" cy="135"/>
                  <a:chOff x="1474" y="1571"/>
                  <a:chExt cx="136" cy="135"/>
                </a:xfrm>
              </p:grpSpPr>
              <p:sp>
                <p:nvSpPr>
                  <p:cNvPr id="10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9" name="Group 49"/>
                <p:cNvGrpSpPr>
                  <a:grpSpLocks/>
                </p:cNvGrpSpPr>
                <p:nvPr/>
              </p:nvGrpSpPr>
              <p:grpSpPr bwMode="auto">
                <a:xfrm>
                  <a:off x="1474" y="1299"/>
                  <a:ext cx="136" cy="135"/>
                  <a:chOff x="1474" y="1571"/>
                  <a:chExt cx="136" cy="135"/>
                </a:xfrm>
              </p:grpSpPr>
              <p:sp>
                <p:nvSpPr>
                  <p:cNvPr id="10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4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0" name="Group 52"/>
                <p:cNvGrpSpPr>
                  <a:grpSpLocks/>
                </p:cNvGrpSpPr>
                <p:nvPr/>
              </p:nvGrpSpPr>
              <p:grpSpPr bwMode="auto">
                <a:xfrm>
                  <a:off x="1338" y="1345"/>
                  <a:ext cx="136" cy="135"/>
                  <a:chOff x="1474" y="1571"/>
                  <a:chExt cx="136" cy="135"/>
                </a:xfrm>
              </p:grpSpPr>
              <p:sp>
                <p:nvSpPr>
                  <p:cNvPr id="10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2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1855" y="1932"/>
              <a:ext cx="1945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109" name="Text Box 56"/>
          <p:cNvSpPr txBox="1">
            <a:spLocks noChangeArrowheads="1"/>
          </p:cNvSpPr>
          <p:nvPr/>
        </p:nvSpPr>
        <p:spPr bwMode="auto">
          <a:xfrm>
            <a:off x="5589588" y="2815965"/>
            <a:ext cx="461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>
                <a:ea typeface="Times New Roman" charset="0"/>
                <a:cs typeface="Times New Roman" charset="0"/>
              </a:rPr>
              <a:t>r</a:t>
            </a:r>
            <a:r>
              <a:rPr lang="fr-FR" sz="2800" i="0" baseline="-25000">
                <a:ea typeface="Times New Roman" charset="0"/>
                <a:cs typeface="Times New Roman" charset="0"/>
              </a:rPr>
              <a:t>2</a:t>
            </a:r>
          </a:p>
        </p:txBody>
      </p:sp>
      <p:grpSp>
        <p:nvGrpSpPr>
          <p:cNvPr id="110" name="Group 57"/>
          <p:cNvGrpSpPr>
            <a:grpSpLocks/>
          </p:cNvGrpSpPr>
          <p:nvPr/>
        </p:nvGrpSpPr>
        <p:grpSpPr bwMode="auto">
          <a:xfrm>
            <a:off x="4422775" y="3100128"/>
            <a:ext cx="1196975" cy="1089025"/>
            <a:chOff x="1855" y="1932"/>
            <a:chExt cx="1945" cy="1974"/>
          </a:xfrm>
        </p:grpSpPr>
        <p:grpSp>
          <p:nvGrpSpPr>
            <p:cNvPr id="111" name="Group 58"/>
            <p:cNvGrpSpPr>
              <a:grpSpLocks/>
            </p:cNvGrpSpPr>
            <p:nvPr/>
          </p:nvGrpSpPr>
          <p:grpSpPr bwMode="auto">
            <a:xfrm>
              <a:off x="1990" y="2356"/>
              <a:ext cx="1639" cy="1550"/>
              <a:chOff x="1990" y="2356"/>
              <a:chExt cx="1639" cy="1550"/>
            </a:xfrm>
          </p:grpSpPr>
          <p:sp>
            <p:nvSpPr>
              <p:cNvPr id="113" name="Oval 59"/>
              <p:cNvSpPr>
                <a:spLocks noChangeArrowheads="1"/>
              </p:cNvSpPr>
              <p:nvPr/>
            </p:nvSpPr>
            <p:spPr bwMode="auto">
              <a:xfrm>
                <a:off x="2271" y="2356"/>
                <a:ext cx="1112" cy="1112"/>
              </a:xfrm>
              <a:prstGeom prst="ellipse">
                <a:avLst/>
              </a:prstGeom>
              <a:noFill/>
              <a:ln w="4445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Text Box 60"/>
              <p:cNvSpPr txBox="1">
                <a:spLocks noChangeArrowheads="1"/>
              </p:cNvSpPr>
              <p:nvPr/>
            </p:nvSpPr>
            <p:spPr bwMode="auto">
              <a:xfrm>
                <a:off x="1990" y="2488"/>
                <a:ext cx="299" cy="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sp>
            <p:nvSpPr>
              <p:cNvPr id="115" name="Text Box 61"/>
              <p:cNvSpPr txBox="1">
                <a:spLocks noChangeArrowheads="1"/>
              </p:cNvSpPr>
              <p:nvPr/>
            </p:nvSpPr>
            <p:spPr bwMode="auto">
              <a:xfrm>
                <a:off x="2248" y="3240"/>
                <a:ext cx="299" cy="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sp>
            <p:nvSpPr>
              <p:cNvPr id="116" name="Text Box 62"/>
              <p:cNvSpPr txBox="1">
                <a:spLocks noChangeArrowheads="1"/>
              </p:cNvSpPr>
              <p:nvPr/>
            </p:nvSpPr>
            <p:spPr bwMode="auto">
              <a:xfrm>
                <a:off x="3013" y="2808"/>
                <a:ext cx="616" cy="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fr-FR" sz="1800"/>
              </a:p>
            </p:txBody>
          </p:sp>
          <p:grpSp>
            <p:nvGrpSpPr>
              <p:cNvPr id="117" name="Group 63"/>
              <p:cNvGrpSpPr>
                <a:grpSpLocks/>
              </p:cNvGrpSpPr>
              <p:nvPr/>
            </p:nvGrpSpPr>
            <p:grpSpPr bwMode="auto">
              <a:xfrm rot="-25398545">
                <a:off x="2514" y="2667"/>
                <a:ext cx="733" cy="335"/>
                <a:chOff x="1247" y="1299"/>
                <a:chExt cx="680" cy="407"/>
              </a:xfrm>
            </p:grpSpPr>
            <p:sp>
              <p:nvSpPr>
                <p:cNvPr id="118" name="Oval 64"/>
                <p:cNvSpPr>
                  <a:spLocks noChangeArrowheads="1"/>
                </p:cNvSpPr>
                <p:nvPr/>
              </p:nvSpPr>
              <p:spPr bwMode="auto">
                <a:xfrm>
                  <a:off x="1247" y="1389"/>
                  <a:ext cx="408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9" name="Oval 65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227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791" y="1389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" name="Line 67"/>
                <p:cNvSpPr>
                  <a:spLocks noChangeShapeType="1"/>
                </p:cNvSpPr>
                <p:nvPr/>
              </p:nvSpPr>
              <p:spPr bwMode="auto">
                <a:xfrm>
                  <a:off x="1791" y="1525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122" name="Group 68"/>
                <p:cNvGrpSpPr>
                  <a:grpSpLocks/>
                </p:cNvGrpSpPr>
                <p:nvPr/>
              </p:nvGrpSpPr>
              <p:grpSpPr bwMode="auto">
                <a:xfrm>
                  <a:off x="1474" y="1571"/>
                  <a:ext cx="136" cy="135"/>
                  <a:chOff x="1474" y="1571"/>
                  <a:chExt cx="136" cy="135"/>
                </a:xfrm>
              </p:grpSpPr>
              <p:sp>
                <p:nvSpPr>
                  <p:cNvPr id="13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3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3" name="Group 71"/>
                <p:cNvGrpSpPr>
                  <a:grpSpLocks/>
                </p:cNvGrpSpPr>
                <p:nvPr/>
              </p:nvGrpSpPr>
              <p:grpSpPr bwMode="auto">
                <a:xfrm>
                  <a:off x="1338" y="1525"/>
                  <a:ext cx="136" cy="135"/>
                  <a:chOff x="1474" y="1571"/>
                  <a:chExt cx="136" cy="135"/>
                </a:xfrm>
              </p:grpSpPr>
              <p:sp>
                <p:nvSpPr>
                  <p:cNvPr id="13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1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4" name="Group 74"/>
                <p:cNvGrpSpPr>
                  <a:grpSpLocks/>
                </p:cNvGrpSpPr>
                <p:nvPr/>
              </p:nvGrpSpPr>
              <p:grpSpPr bwMode="auto">
                <a:xfrm>
                  <a:off x="1474" y="1299"/>
                  <a:ext cx="136" cy="135"/>
                  <a:chOff x="1474" y="1571"/>
                  <a:chExt cx="136" cy="135"/>
                </a:xfrm>
              </p:grpSpPr>
              <p:sp>
                <p:nvSpPr>
                  <p:cNvPr id="12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9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5" name="Group 77"/>
                <p:cNvGrpSpPr>
                  <a:grpSpLocks/>
                </p:cNvGrpSpPr>
                <p:nvPr/>
              </p:nvGrpSpPr>
              <p:grpSpPr bwMode="auto">
                <a:xfrm>
                  <a:off x="1338" y="1345"/>
                  <a:ext cx="136" cy="135"/>
                  <a:chOff x="1474" y="1571"/>
                  <a:chExt cx="136" cy="135"/>
                </a:xfrm>
              </p:grpSpPr>
              <p:sp>
                <p:nvSpPr>
                  <p:cNvPr id="12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7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112" name="Rectangle 80"/>
            <p:cNvSpPr>
              <a:spLocks noChangeArrowheads="1"/>
            </p:cNvSpPr>
            <p:nvPr/>
          </p:nvSpPr>
          <p:spPr bwMode="auto">
            <a:xfrm>
              <a:off x="1855" y="1932"/>
              <a:ext cx="1945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134" name="Text Box 81"/>
          <p:cNvSpPr txBox="1">
            <a:spLocks noChangeArrowheads="1"/>
          </p:cNvSpPr>
          <p:nvPr/>
        </p:nvSpPr>
        <p:spPr bwMode="auto">
          <a:xfrm>
            <a:off x="4751388" y="3789103"/>
            <a:ext cx="542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>
                <a:ea typeface="Times New Roman" charset="0"/>
                <a:cs typeface="Times New Roman" charset="0"/>
              </a:rPr>
              <a:t>r</a:t>
            </a:r>
            <a:r>
              <a:rPr lang="fr-FR" sz="2800" i="0" baseline="-25000">
                <a:ea typeface="Times New Roman" charset="0"/>
                <a:cs typeface="Times New Roman" charset="0"/>
              </a:rPr>
              <a:t>m</a:t>
            </a:r>
          </a:p>
        </p:txBody>
      </p:sp>
      <p:sp>
        <p:nvSpPr>
          <p:cNvPr id="135" name="Text Box 82"/>
          <p:cNvSpPr txBox="1">
            <a:spLocks noChangeArrowheads="1"/>
          </p:cNvSpPr>
          <p:nvPr/>
        </p:nvSpPr>
        <p:spPr bwMode="auto">
          <a:xfrm>
            <a:off x="4751388" y="278262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>
                <a:ea typeface="Times New Roman" charset="0"/>
                <a:cs typeface="Times New Roman" charset="0"/>
              </a:rPr>
              <a:t>…</a:t>
            </a:r>
            <a:endParaRPr lang="fr-FR" sz="2800" i="0" baseline="-25000">
              <a:ea typeface="Times New Roman" charset="0"/>
              <a:cs typeface="Times New Roman" charset="0"/>
            </a:endParaRPr>
          </a:p>
        </p:txBody>
      </p:sp>
      <p:sp>
        <p:nvSpPr>
          <p:cNvPr id="136" name="Text Box 83"/>
          <p:cNvSpPr txBox="1">
            <a:spLocks noChangeArrowheads="1"/>
          </p:cNvSpPr>
          <p:nvPr/>
        </p:nvSpPr>
        <p:spPr bwMode="auto">
          <a:xfrm>
            <a:off x="760413" y="2660390"/>
            <a:ext cx="2474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 dirty="0">
                <a:ea typeface="Times New Roman" charset="0"/>
                <a:cs typeface="Times New Roman" charset="0"/>
              </a:rPr>
              <a:t>Spatial</a:t>
            </a:r>
          </a:p>
          <a:p>
            <a:pPr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indiscernibility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55" grpId="0"/>
      <p:bldP spid="56" grpId="0"/>
      <p:bldP spid="84" grpId="0"/>
      <p:bldP spid="109" grpId="0"/>
      <p:bldP spid="134" grpId="0"/>
      <p:bldP spid="135" grpId="0"/>
      <p:bldP spid="1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63215" y="137060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Reaction-agent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model</a:t>
            </a: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438727" y="4938010"/>
            <a:ext cx="8145328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fr-FR" sz="2000" i="0" dirty="0"/>
              <a:t>new </a:t>
            </a:r>
            <a:r>
              <a:rPr lang="fr-FR" sz="2000" i="0" dirty="0" err="1"/>
              <a:t>EnzimaticReaction</a:t>
            </a:r>
            <a:r>
              <a:rPr lang="fr-FR" sz="2000" i="0" dirty="0"/>
              <a:t>(plasma, E</a:t>
            </a:r>
            <a:r>
              <a:rPr lang="fr-FR" sz="2000" i="0" baseline="-25000" dirty="0"/>
              <a:t>1</a:t>
            </a:r>
            <a:r>
              <a:rPr lang="fr-FR" sz="2000" i="0" dirty="0"/>
              <a:t>,</a:t>
            </a:r>
            <a:r>
              <a:rPr lang="fr-FR" sz="2000" dirty="0"/>
              <a:t> </a:t>
            </a:r>
            <a:r>
              <a:rPr lang="fr-FR" sz="2000" i="0" dirty="0"/>
              <a:t>S</a:t>
            </a:r>
            <a:r>
              <a:rPr lang="fr-FR" sz="2000" i="0" baseline="-25000" dirty="0"/>
              <a:t>1</a:t>
            </a:r>
            <a:r>
              <a:rPr lang="fr-FR" sz="2000" i="0" dirty="0"/>
              <a:t>, P</a:t>
            </a:r>
            <a:r>
              <a:rPr lang="fr-FR" sz="2000" i="0" baseline="-25000" dirty="0"/>
              <a:t>1</a:t>
            </a:r>
            <a:r>
              <a:rPr lang="fr-FR" sz="2000" i="0" dirty="0"/>
              <a:t>, kcat</a:t>
            </a:r>
            <a:r>
              <a:rPr lang="fr-FR" sz="2000" i="0" baseline="-25000" dirty="0"/>
              <a:t>1</a:t>
            </a:r>
            <a:r>
              <a:rPr lang="fr-FR" sz="2000" i="0" dirty="0"/>
              <a:t>, Km</a:t>
            </a:r>
            <a:r>
              <a:rPr lang="fr-FR" sz="2000" i="0" baseline="-25000" dirty="0"/>
              <a:t>1</a:t>
            </a:r>
            <a:r>
              <a:rPr lang="fr-FR" sz="2000" i="0" dirty="0"/>
              <a:t>);</a:t>
            </a:r>
          </a:p>
          <a:p>
            <a:pPr algn="r"/>
            <a:r>
              <a:rPr lang="fr-FR" sz="1000" i="0" dirty="0"/>
              <a:t> </a:t>
            </a:r>
            <a:r>
              <a:rPr lang="fr-FR" sz="2000" i="0" dirty="0"/>
              <a:t>new </a:t>
            </a:r>
            <a:r>
              <a:rPr lang="fr-FR" sz="2000" i="0" dirty="0" err="1"/>
              <a:t>EnzimaticReaction</a:t>
            </a:r>
            <a:r>
              <a:rPr lang="fr-FR" sz="2000" i="0" dirty="0"/>
              <a:t>(plasma, E</a:t>
            </a:r>
            <a:r>
              <a:rPr lang="fr-FR" sz="2000" i="0" baseline="-25000" dirty="0"/>
              <a:t>2</a:t>
            </a:r>
            <a:r>
              <a:rPr lang="fr-FR" sz="2000" i="0" dirty="0"/>
              <a:t>,</a:t>
            </a:r>
            <a:r>
              <a:rPr lang="fr-FR" sz="2000" dirty="0"/>
              <a:t> </a:t>
            </a:r>
            <a:r>
              <a:rPr lang="fr-FR" sz="2000" i="0" dirty="0"/>
              <a:t>S</a:t>
            </a:r>
            <a:r>
              <a:rPr lang="fr-FR" sz="2000" i="0" baseline="-25000" dirty="0"/>
              <a:t>2</a:t>
            </a:r>
            <a:r>
              <a:rPr lang="fr-FR" sz="2000" i="0" dirty="0"/>
              <a:t>, P</a:t>
            </a:r>
            <a:r>
              <a:rPr lang="fr-FR" sz="2000" i="0" baseline="-25000" dirty="0"/>
              <a:t>2</a:t>
            </a:r>
            <a:r>
              <a:rPr lang="fr-FR" sz="2000" i="0" dirty="0"/>
              <a:t>, kcat</a:t>
            </a:r>
            <a:r>
              <a:rPr lang="fr-FR" sz="2000" i="0" baseline="-25000" dirty="0"/>
              <a:t>2</a:t>
            </a:r>
            <a:r>
              <a:rPr lang="fr-FR" sz="2000" i="0" dirty="0"/>
              <a:t>, Km</a:t>
            </a:r>
            <a:r>
              <a:rPr lang="fr-FR" sz="2000" i="0" baseline="-25000" dirty="0"/>
              <a:t>2</a:t>
            </a:r>
            <a:r>
              <a:rPr lang="fr-FR" sz="2000" i="0" dirty="0"/>
              <a:t>);</a:t>
            </a:r>
          </a:p>
          <a:p>
            <a:pPr algn="r"/>
            <a:r>
              <a:rPr lang="fr-FR" sz="1000" i="0" dirty="0"/>
              <a:t> </a:t>
            </a:r>
            <a:r>
              <a:rPr lang="fr-FR" sz="2000" i="0" dirty="0"/>
              <a:t>new </a:t>
            </a:r>
            <a:r>
              <a:rPr lang="fr-FR" sz="2000" i="0" dirty="0" err="1"/>
              <a:t>ComplexFormationReaction</a:t>
            </a:r>
            <a:r>
              <a:rPr lang="fr-FR" sz="2000" i="0" dirty="0"/>
              <a:t>(plasma, P</a:t>
            </a:r>
            <a:r>
              <a:rPr lang="fr-FR" sz="2000" i="0" baseline="-25000" dirty="0"/>
              <a:t>1</a:t>
            </a:r>
            <a:r>
              <a:rPr lang="fr-FR" sz="2000" i="0" dirty="0"/>
              <a:t>, P</a:t>
            </a:r>
            <a:r>
              <a:rPr lang="fr-FR" sz="2000" i="0" baseline="-25000" dirty="0"/>
              <a:t>2</a:t>
            </a:r>
            <a:r>
              <a:rPr lang="fr-FR" sz="2000" i="0" dirty="0"/>
              <a:t>, P</a:t>
            </a:r>
            <a:r>
              <a:rPr lang="fr-FR" sz="2000" i="0" baseline="-25000" dirty="0"/>
              <a:t>1 </a:t>
            </a:r>
            <a:r>
              <a:rPr lang="fr-FR" sz="2000" i="0" dirty="0"/>
              <a:t>P</a:t>
            </a:r>
            <a:r>
              <a:rPr lang="fr-FR" sz="2000" i="0" baseline="-25000" dirty="0"/>
              <a:t>2</a:t>
            </a:r>
            <a:r>
              <a:rPr lang="fr-FR" sz="2000" i="0" dirty="0"/>
              <a:t>Complex, kon</a:t>
            </a:r>
            <a:r>
              <a:rPr lang="fr-FR" sz="2000" i="0" baseline="-25000" dirty="0"/>
              <a:t>3</a:t>
            </a:r>
            <a:r>
              <a:rPr lang="fr-FR" sz="2000" i="0" dirty="0"/>
              <a:t>);</a:t>
            </a:r>
            <a:endParaRPr lang="fr-FR" sz="2000" i="0" dirty="0">
              <a:solidFill>
                <a:schemeClr val="accent2"/>
              </a:solidFill>
            </a:endParaRPr>
          </a:p>
          <a:p>
            <a:pPr algn="r"/>
            <a:r>
              <a:rPr lang="fr-FR" sz="2000" i="0" dirty="0">
                <a:solidFill>
                  <a:srgbClr val="FF0000"/>
                </a:solidFill>
              </a:rPr>
              <a:t>new </a:t>
            </a:r>
            <a:r>
              <a:rPr lang="fr-FR" sz="2000" i="0" dirty="0" err="1">
                <a:solidFill>
                  <a:srgbClr val="FF0000"/>
                </a:solidFill>
              </a:rPr>
              <a:t>EnzimaticReaction</a:t>
            </a:r>
            <a:r>
              <a:rPr lang="fr-FR" sz="2000" i="0" dirty="0">
                <a:solidFill>
                  <a:srgbClr val="FF0000"/>
                </a:solidFill>
              </a:rPr>
              <a:t>(plasma, E</a:t>
            </a:r>
            <a:r>
              <a:rPr lang="fr-FR" sz="2000" i="0" baseline="-25000" dirty="0">
                <a:solidFill>
                  <a:srgbClr val="FF0000"/>
                </a:solidFill>
              </a:rPr>
              <a:t>3</a:t>
            </a:r>
            <a:r>
              <a:rPr lang="fr-FR" sz="2000" i="0" dirty="0">
                <a:solidFill>
                  <a:srgbClr val="FF0000"/>
                </a:solidFill>
              </a:rPr>
              <a:t>,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i="0" dirty="0">
                <a:solidFill>
                  <a:srgbClr val="FF0000"/>
                </a:solidFill>
              </a:rPr>
              <a:t>S</a:t>
            </a:r>
            <a:r>
              <a:rPr lang="fr-FR" sz="2000" i="0" baseline="-25000" dirty="0">
                <a:solidFill>
                  <a:srgbClr val="FF0000"/>
                </a:solidFill>
              </a:rPr>
              <a:t>1</a:t>
            </a:r>
            <a:r>
              <a:rPr lang="fr-FR" sz="2000" i="0" dirty="0">
                <a:solidFill>
                  <a:srgbClr val="FF0000"/>
                </a:solidFill>
              </a:rPr>
              <a:t>, P</a:t>
            </a:r>
            <a:r>
              <a:rPr lang="fr-FR" sz="2000" i="0" baseline="-25000" dirty="0">
                <a:solidFill>
                  <a:srgbClr val="FF0000"/>
                </a:solidFill>
              </a:rPr>
              <a:t>1</a:t>
            </a:r>
            <a:r>
              <a:rPr lang="fr-FR" sz="2000" i="0" dirty="0">
                <a:solidFill>
                  <a:srgbClr val="FF0000"/>
                </a:solidFill>
              </a:rPr>
              <a:t>, kcat</a:t>
            </a:r>
            <a:r>
              <a:rPr lang="fr-FR" sz="2000" i="0" baseline="-25000" dirty="0">
                <a:solidFill>
                  <a:srgbClr val="FF0000"/>
                </a:solidFill>
              </a:rPr>
              <a:t>3</a:t>
            </a:r>
            <a:r>
              <a:rPr lang="fr-FR" sz="2000" i="0" dirty="0">
                <a:solidFill>
                  <a:srgbClr val="FF0000"/>
                </a:solidFill>
              </a:rPr>
              <a:t>, Km</a:t>
            </a:r>
            <a:r>
              <a:rPr lang="fr-FR" sz="2000" i="0" baseline="-25000" dirty="0">
                <a:solidFill>
                  <a:srgbClr val="FF0000"/>
                </a:solidFill>
              </a:rPr>
              <a:t>3</a:t>
            </a:r>
            <a:r>
              <a:rPr lang="fr-FR" sz="2000" i="0" dirty="0">
                <a:solidFill>
                  <a:srgbClr val="FF0000"/>
                </a:solidFill>
              </a:rPr>
              <a:t>); </a:t>
            </a: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519545" y="1142298"/>
            <a:ext cx="4427548" cy="363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i="0"/>
              <a:t>d[S</a:t>
            </a:r>
            <a:r>
              <a:rPr lang="fr-FR" sz="2000" i="0" baseline="-25000"/>
              <a:t>1</a:t>
            </a:r>
            <a:r>
              <a:rPr lang="fr-FR" sz="2000" i="0"/>
              <a:t>]/dt = – kcat</a:t>
            </a:r>
            <a:r>
              <a:rPr lang="fr-FR" sz="2000" i="0" baseline="-25000"/>
              <a:t>1</a:t>
            </a:r>
            <a:r>
              <a:rPr lang="fr-FR" sz="2000" i="0"/>
              <a:t>[E</a:t>
            </a:r>
            <a:r>
              <a:rPr lang="fr-FR" sz="2000" i="0" baseline="-25000"/>
              <a:t>1</a:t>
            </a:r>
            <a:r>
              <a:rPr lang="fr-FR" sz="2000" i="0"/>
              <a:t>][S</a:t>
            </a:r>
            <a:r>
              <a:rPr lang="fr-FR" sz="2000" i="0" baseline="-25000"/>
              <a:t>1</a:t>
            </a:r>
            <a:r>
              <a:rPr lang="fr-FR" sz="2000" i="0"/>
              <a:t>]/(Km</a:t>
            </a:r>
            <a:r>
              <a:rPr lang="fr-FR" sz="2000" i="0" baseline="-25000"/>
              <a:t>1</a:t>
            </a:r>
            <a:r>
              <a:rPr lang="fr-FR" sz="2000" i="0"/>
              <a:t>+[S</a:t>
            </a:r>
            <a:r>
              <a:rPr lang="fr-FR" sz="2000" i="0" baseline="-25000"/>
              <a:t>1</a:t>
            </a:r>
            <a:r>
              <a:rPr lang="fr-FR" sz="2000" i="0"/>
              <a:t>])</a:t>
            </a:r>
          </a:p>
          <a:p>
            <a:pPr algn="l"/>
            <a:r>
              <a:rPr lang="fr-FR" sz="2000" i="0">
                <a:solidFill>
                  <a:srgbClr val="FF0000"/>
                </a:solidFill>
              </a:rPr>
              <a:t>	   – kcat</a:t>
            </a:r>
            <a:r>
              <a:rPr lang="fr-FR" sz="2000" i="0" baseline="-25000">
                <a:solidFill>
                  <a:srgbClr val="FF0000"/>
                </a:solidFill>
              </a:rPr>
              <a:t>3</a:t>
            </a:r>
            <a:r>
              <a:rPr lang="fr-FR" sz="2000" i="0">
                <a:solidFill>
                  <a:srgbClr val="FF0000"/>
                </a:solidFill>
              </a:rPr>
              <a:t>[E</a:t>
            </a:r>
            <a:r>
              <a:rPr lang="fr-FR" sz="2000" i="0" baseline="-25000">
                <a:solidFill>
                  <a:srgbClr val="FF0000"/>
                </a:solidFill>
              </a:rPr>
              <a:t>1</a:t>
            </a:r>
            <a:r>
              <a:rPr lang="fr-FR" sz="2000" i="0">
                <a:solidFill>
                  <a:srgbClr val="FF0000"/>
                </a:solidFill>
              </a:rPr>
              <a:t>][S</a:t>
            </a:r>
            <a:r>
              <a:rPr lang="fr-FR" sz="2000" i="0" baseline="-25000">
                <a:solidFill>
                  <a:srgbClr val="FF0000"/>
                </a:solidFill>
              </a:rPr>
              <a:t>1</a:t>
            </a:r>
            <a:r>
              <a:rPr lang="fr-FR" sz="2000" i="0">
                <a:solidFill>
                  <a:srgbClr val="FF0000"/>
                </a:solidFill>
              </a:rPr>
              <a:t>]/(Km</a:t>
            </a:r>
            <a:r>
              <a:rPr lang="fr-FR" sz="2000" i="0" baseline="-25000">
                <a:solidFill>
                  <a:srgbClr val="FF0000"/>
                </a:solidFill>
              </a:rPr>
              <a:t>3</a:t>
            </a:r>
            <a:r>
              <a:rPr lang="fr-FR" sz="2000" i="0">
                <a:solidFill>
                  <a:srgbClr val="FF0000"/>
                </a:solidFill>
              </a:rPr>
              <a:t>+[S</a:t>
            </a:r>
            <a:r>
              <a:rPr lang="fr-FR" sz="2000" i="0" baseline="-25000">
                <a:solidFill>
                  <a:srgbClr val="FF0000"/>
                </a:solidFill>
              </a:rPr>
              <a:t>1</a:t>
            </a:r>
            <a:r>
              <a:rPr lang="fr-FR" sz="2000" i="0">
                <a:solidFill>
                  <a:srgbClr val="FF0000"/>
                </a:solidFill>
              </a:rPr>
              <a:t>])</a:t>
            </a:r>
          </a:p>
          <a:p>
            <a:pPr algn="l"/>
            <a:r>
              <a:rPr lang="fr-FR" sz="1000" i="0"/>
              <a:t> </a:t>
            </a:r>
          </a:p>
          <a:p>
            <a:pPr algn="l"/>
            <a:r>
              <a:rPr lang="fr-FR" sz="2000" i="0"/>
              <a:t>d[S</a:t>
            </a:r>
            <a:r>
              <a:rPr lang="fr-FR" sz="2000" i="0" baseline="-25000"/>
              <a:t>2</a:t>
            </a:r>
            <a:r>
              <a:rPr lang="fr-FR" sz="2000" i="0"/>
              <a:t>]/dt =  + kcat</a:t>
            </a:r>
            <a:r>
              <a:rPr lang="fr-FR" sz="2000" i="0" baseline="-25000"/>
              <a:t>2</a:t>
            </a:r>
            <a:r>
              <a:rPr lang="fr-FR" sz="2000" i="0"/>
              <a:t>[E</a:t>
            </a:r>
            <a:r>
              <a:rPr lang="fr-FR" sz="2000" i="0" baseline="-25000"/>
              <a:t>2</a:t>
            </a:r>
            <a:r>
              <a:rPr lang="fr-FR" sz="2000" i="0"/>
              <a:t>][S</a:t>
            </a:r>
            <a:r>
              <a:rPr lang="fr-FR" sz="2000" i="0" baseline="-25000"/>
              <a:t>2</a:t>
            </a:r>
            <a:r>
              <a:rPr lang="fr-FR" sz="2000" i="0"/>
              <a:t>]/(Km</a:t>
            </a:r>
            <a:r>
              <a:rPr lang="fr-FR" sz="2000" i="0" baseline="-25000"/>
              <a:t>2</a:t>
            </a:r>
            <a:r>
              <a:rPr lang="fr-FR" sz="2000" i="0"/>
              <a:t>+[S</a:t>
            </a:r>
            <a:r>
              <a:rPr lang="fr-FR" sz="2000" i="0" baseline="-25000"/>
              <a:t>2</a:t>
            </a:r>
            <a:r>
              <a:rPr lang="fr-FR" sz="2000" i="0"/>
              <a:t>])</a:t>
            </a:r>
          </a:p>
          <a:p>
            <a:pPr algn="l"/>
            <a:r>
              <a:rPr lang="fr-FR" sz="1000" i="0"/>
              <a:t> </a:t>
            </a:r>
            <a:endParaRPr lang="fr-FR" sz="2000" i="0"/>
          </a:p>
          <a:p>
            <a:pPr algn="l"/>
            <a:r>
              <a:rPr lang="fr-FR" sz="2000" i="0"/>
              <a:t>d[P</a:t>
            </a:r>
            <a:r>
              <a:rPr lang="fr-FR" sz="2000" i="0" baseline="-25000"/>
              <a:t>1</a:t>
            </a:r>
            <a:r>
              <a:rPr lang="fr-FR" sz="2000" i="0"/>
              <a:t>]/dt = – kcat</a:t>
            </a:r>
            <a:r>
              <a:rPr lang="fr-FR" sz="2000" i="0" baseline="-25000"/>
              <a:t>1</a:t>
            </a:r>
            <a:r>
              <a:rPr lang="fr-FR" sz="2000" i="0"/>
              <a:t>[E</a:t>
            </a:r>
            <a:r>
              <a:rPr lang="fr-FR" sz="2000" i="0" baseline="-25000"/>
              <a:t>1</a:t>
            </a:r>
            <a:r>
              <a:rPr lang="fr-FR" sz="2000" i="0"/>
              <a:t>][S</a:t>
            </a:r>
            <a:r>
              <a:rPr lang="fr-FR" sz="2000" i="0" baseline="-25000"/>
              <a:t>1</a:t>
            </a:r>
            <a:r>
              <a:rPr lang="fr-FR" sz="2000" i="0"/>
              <a:t>]/(Km</a:t>
            </a:r>
            <a:r>
              <a:rPr lang="fr-FR" sz="2000" i="0" baseline="-25000"/>
              <a:t>1</a:t>
            </a:r>
            <a:r>
              <a:rPr lang="fr-FR" sz="2000" i="0"/>
              <a:t>+[S</a:t>
            </a:r>
            <a:r>
              <a:rPr lang="fr-FR" sz="2000" i="0" baseline="-25000"/>
              <a:t>1</a:t>
            </a:r>
            <a:r>
              <a:rPr lang="fr-FR" sz="2000" i="0"/>
              <a:t>]) </a:t>
            </a:r>
          </a:p>
          <a:p>
            <a:pPr algn="l"/>
            <a:r>
              <a:rPr lang="fr-FR" sz="2000" i="0"/>
              <a:t>	   – kon</a:t>
            </a:r>
            <a:r>
              <a:rPr lang="fr-FR" sz="2000" i="0" baseline="-25000"/>
              <a:t>3</a:t>
            </a:r>
            <a:r>
              <a:rPr lang="fr-FR" sz="2000" i="0"/>
              <a:t>[P</a:t>
            </a:r>
            <a:r>
              <a:rPr lang="fr-FR" sz="2000" i="0" baseline="-25000"/>
              <a:t>1</a:t>
            </a:r>
            <a:r>
              <a:rPr lang="fr-FR" sz="2000" i="0"/>
              <a:t>][P</a:t>
            </a:r>
            <a:r>
              <a:rPr lang="fr-FR" sz="2000" i="0" baseline="-25000"/>
              <a:t>2</a:t>
            </a:r>
            <a:r>
              <a:rPr lang="fr-FR" sz="2000" i="0"/>
              <a:t>]</a:t>
            </a:r>
          </a:p>
          <a:p>
            <a:pPr algn="l"/>
            <a:r>
              <a:rPr lang="fr-FR" sz="2000" i="0"/>
              <a:t>	   </a:t>
            </a:r>
            <a:r>
              <a:rPr lang="fr-FR" sz="2000" i="0">
                <a:solidFill>
                  <a:srgbClr val="FF0000"/>
                </a:solidFill>
              </a:rPr>
              <a:t>+ kcat</a:t>
            </a:r>
            <a:r>
              <a:rPr lang="fr-FR" sz="2000" i="0" baseline="-25000">
                <a:solidFill>
                  <a:srgbClr val="FF0000"/>
                </a:solidFill>
              </a:rPr>
              <a:t>3</a:t>
            </a:r>
            <a:r>
              <a:rPr lang="fr-FR" sz="2000" i="0">
                <a:solidFill>
                  <a:srgbClr val="FF0000"/>
                </a:solidFill>
              </a:rPr>
              <a:t>[E</a:t>
            </a:r>
            <a:r>
              <a:rPr lang="fr-FR" sz="2000" i="0" baseline="-25000">
                <a:solidFill>
                  <a:srgbClr val="FF0000"/>
                </a:solidFill>
              </a:rPr>
              <a:t>1</a:t>
            </a:r>
            <a:r>
              <a:rPr lang="fr-FR" sz="2000" i="0">
                <a:solidFill>
                  <a:srgbClr val="FF0000"/>
                </a:solidFill>
              </a:rPr>
              <a:t>][S</a:t>
            </a:r>
            <a:r>
              <a:rPr lang="fr-FR" sz="2000" i="0" baseline="-25000">
                <a:solidFill>
                  <a:srgbClr val="FF0000"/>
                </a:solidFill>
              </a:rPr>
              <a:t>1</a:t>
            </a:r>
            <a:r>
              <a:rPr lang="fr-FR" sz="2000" i="0">
                <a:solidFill>
                  <a:srgbClr val="FF0000"/>
                </a:solidFill>
              </a:rPr>
              <a:t>]/(Km</a:t>
            </a:r>
            <a:r>
              <a:rPr lang="fr-FR" sz="2000" i="0" baseline="-25000">
                <a:solidFill>
                  <a:srgbClr val="FF0000"/>
                </a:solidFill>
              </a:rPr>
              <a:t>3</a:t>
            </a:r>
            <a:r>
              <a:rPr lang="fr-FR" sz="2000" i="0">
                <a:solidFill>
                  <a:srgbClr val="FF0000"/>
                </a:solidFill>
              </a:rPr>
              <a:t>+[S</a:t>
            </a:r>
            <a:r>
              <a:rPr lang="fr-FR" sz="2000" i="0" baseline="-25000">
                <a:solidFill>
                  <a:srgbClr val="FF0000"/>
                </a:solidFill>
              </a:rPr>
              <a:t>1</a:t>
            </a:r>
            <a:r>
              <a:rPr lang="fr-FR" sz="2000" i="0">
                <a:solidFill>
                  <a:srgbClr val="FF0000"/>
                </a:solidFill>
              </a:rPr>
              <a:t>])</a:t>
            </a:r>
            <a:endParaRPr lang="fr-FR" sz="2000" i="0"/>
          </a:p>
          <a:p>
            <a:pPr algn="l"/>
            <a:r>
              <a:rPr lang="fr-FR" sz="1000" i="0"/>
              <a:t> </a:t>
            </a:r>
          </a:p>
          <a:p>
            <a:pPr algn="l"/>
            <a:r>
              <a:rPr lang="fr-FR" sz="2000" i="0"/>
              <a:t>d[P</a:t>
            </a:r>
            <a:r>
              <a:rPr lang="fr-FR" sz="2000" i="0" baseline="-25000"/>
              <a:t>2</a:t>
            </a:r>
            <a:r>
              <a:rPr lang="fr-FR" sz="2000" i="0"/>
              <a:t>]/dt = + kcat</a:t>
            </a:r>
            <a:r>
              <a:rPr lang="fr-FR" sz="2000" i="0" baseline="-25000"/>
              <a:t>2</a:t>
            </a:r>
            <a:r>
              <a:rPr lang="fr-FR" sz="2000" i="0"/>
              <a:t>[E</a:t>
            </a:r>
            <a:r>
              <a:rPr lang="fr-FR" sz="2000" i="0" baseline="-25000"/>
              <a:t>2</a:t>
            </a:r>
            <a:r>
              <a:rPr lang="fr-FR" sz="2000" i="0"/>
              <a:t>][S</a:t>
            </a:r>
            <a:r>
              <a:rPr lang="fr-FR" sz="2000" i="0" baseline="-25000"/>
              <a:t>2</a:t>
            </a:r>
            <a:r>
              <a:rPr lang="fr-FR" sz="2000" i="0"/>
              <a:t>]/(Km</a:t>
            </a:r>
            <a:r>
              <a:rPr lang="fr-FR" sz="2000" i="0" baseline="-25000"/>
              <a:t>2</a:t>
            </a:r>
            <a:r>
              <a:rPr lang="fr-FR" sz="2000" i="0"/>
              <a:t>+[S</a:t>
            </a:r>
            <a:r>
              <a:rPr lang="fr-FR" sz="2000" i="0" baseline="-25000"/>
              <a:t>2</a:t>
            </a:r>
            <a:r>
              <a:rPr lang="fr-FR" sz="2000" i="0"/>
              <a:t>]) </a:t>
            </a:r>
          </a:p>
          <a:p>
            <a:pPr algn="l"/>
            <a:r>
              <a:rPr lang="fr-FR" sz="2000" i="0"/>
              <a:t>	   – kon</a:t>
            </a:r>
            <a:r>
              <a:rPr lang="fr-FR" sz="2000" i="0" baseline="-25000"/>
              <a:t>3</a:t>
            </a:r>
            <a:r>
              <a:rPr lang="fr-FR" sz="2000" i="0"/>
              <a:t>[P</a:t>
            </a:r>
            <a:r>
              <a:rPr lang="fr-FR" sz="2000" i="0" baseline="-25000"/>
              <a:t>1</a:t>
            </a:r>
            <a:r>
              <a:rPr lang="fr-FR" sz="2000" i="0"/>
              <a:t>][P</a:t>
            </a:r>
            <a:r>
              <a:rPr lang="fr-FR" sz="2000" i="0" baseline="-25000"/>
              <a:t>2</a:t>
            </a:r>
            <a:r>
              <a:rPr lang="fr-FR" sz="2000" i="0"/>
              <a:t>]</a:t>
            </a:r>
          </a:p>
          <a:p>
            <a:pPr algn="l"/>
            <a:r>
              <a:rPr lang="fr-FR" sz="1000" i="0"/>
              <a:t> </a:t>
            </a:r>
          </a:p>
          <a:p>
            <a:pPr algn="l"/>
            <a:r>
              <a:rPr lang="fr-FR" sz="2000" i="0"/>
              <a:t>d[P</a:t>
            </a:r>
            <a:r>
              <a:rPr lang="fr-FR" sz="2000" i="0" baseline="-25000"/>
              <a:t>1</a:t>
            </a:r>
            <a:r>
              <a:rPr lang="fr-FR" sz="2000" i="0"/>
              <a:t>P</a:t>
            </a:r>
            <a:r>
              <a:rPr lang="fr-FR" sz="2000" i="0" baseline="-25000"/>
              <a:t>2</a:t>
            </a:r>
            <a:r>
              <a:rPr lang="fr-FR" sz="2000" i="0"/>
              <a:t>Complex]/dt = kon</a:t>
            </a:r>
            <a:r>
              <a:rPr lang="fr-FR" sz="2000" i="0" baseline="-25000"/>
              <a:t>3</a:t>
            </a:r>
            <a:r>
              <a:rPr lang="fr-FR" sz="2000" i="0"/>
              <a:t>[P</a:t>
            </a:r>
            <a:r>
              <a:rPr lang="fr-FR" sz="2000" i="0" baseline="-25000"/>
              <a:t>1</a:t>
            </a:r>
            <a:r>
              <a:rPr lang="fr-FR" sz="2000" i="0"/>
              <a:t>][P</a:t>
            </a:r>
            <a:r>
              <a:rPr lang="fr-FR" sz="2000" i="0" baseline="-25000"/>
              <a:t>2</a:t>
            </a:r>
            <a:r>
              <a:rPr lang="fr-FR" sz="2000" i="0"/>
              <a:t>]</a:t>
            </a:r>
          </a:p>
        </p:txBody>
      </p:sp>
      <p:cxnSp>
        <p:nvCxnSpPr>
          <p:cNvPr id="99" name="AutoShape 7"/>
          <p:cNvCxnSpPr>
            <a:cxnSpLocks noChangeShapeType="1"/>
          </p:cNvCxnSpPr>
          <p:nvPr/>
        </p:nvCxnSpPr>
        <p:spPr bwMode="auto">
          <a:xfrm rot="10800000" flipV="1">
            <a:off x="4947094" y="1613615"/>
            <a:ext cx="908049" cy="14304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5831839" y="1093084"/>
            <a:ext cx="2965584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i="0" dirty="0"/>
              <a:t>E</a:t>
            </a:r>
            <a:r>
              <a:rPr lang="fr-FR" sz="2000" i="0" baseline="-25000" dirty="0"/>
              <a:t>1</a:t>
            </a:r>
            <a:r>
              <a:rPr lang="fr-FR" sz="2000" i="0" dirty="0"/>
              <a:t> + S</a:t>
            </a:r>
            <a:r>
              <a:rPr lang="fr-FR" sz="2000" i="0" baseline="-25000" dirty="0"/>
              <a:t>1</a:t>
            </a:r>
            <a:r>
              <a:rPr lang="fr-FR" sz="2000" i="0" dirty="0"/>
              <a:t> </a:t>
            </a:r>
            <a:r>
              <a:rPr lang="fr-FR" sz="2000" i="0" dirty="0" err="1">
                <a:sym typeface="Symbol" charset="2"/>
              </a:rPr>
              <a:t></a:t>
            </a:r>
            <a:r>
              <a:rPr lang="fr-FR" sz="2000" i="0" dirty="0">
                <a:sym typeface="Symbol" charset="2"/>
              </a:rPr>
              <a:t> </a:t>
            </a:r>
            <a:r>
              <a:rPr lang="fr-FR" sz="2000" i="0" dirty="0"/>
              <a:t>E</a:t>
            </a:r>
            <a:r>
              <a:rPr lang="fr-FR" sz="2000" i="0" baseline="-25000" dirty="0"/>
              <a:t>1</a:t>
            </a:r>
            <a:r>
              <a:rPr lang="fr-FR" sz="2000" i="0" dirty="0"/>
              <a:t> + P</a:t>
            </a:r>
            <a:r>
              <a:rPr lang="fr-FR" sz="2000" i="0" baseline="-25000" dirty="0"/>
              <a:t>1 </a:t>
            </a:r>
          </a:p>
          <a:p>
            <a:pPr algn="l"/>
            <a:r>
              <a:rPr lang="fr-FR" sz="2000" i="0" dirty="0"/>
              <a:t>E</a:t>
            </a:r>
            <a:r>
              <a:rPr lang="fr-FR" sz="2000" i="0" baseline="-25000" dirty="0"/>
              <a:t>2</a:t>
            </a:r>
            <a:r>
              <a:rPr lang="fr-FR" sz="2000" i="0" dirty="0"/>
              <a:t> + S</a:t>
            </a:r>
            <a:r>
              <a:rPr lang="fr-FR" sz="2000" i="0" baseline="-25000" dirty="0"/>
              <a:t>2</a:t>
            </a:r>
            <a:r>
              <a:rPr lang="fr-FR" sz="2000" i="0" dirty="0"/>
              <a:t> </a:t>
            </a:r>
            <a:r>
              <a:rPr lang="fr-FR" sz="2000" i="0" dirty="0" err="1">
                <a:sym typeface="Symbol" charset="2"/>
              </a:rPr>
              <a:t></a:t>
            </a:r>
            <a:r>
              <a:rPr lang="fr-FR" sz="2000" i="0" dirty="0">
                <a:sym typeface="Symbol" charset="2"/>
              </a:rPr>
              <a:t> </a:t>
            </a:r>
            <a:r>
              <a:rPr lang="fr-FR" sz="2000" i="0" dirty="0"/>
              <a:t>E</a:t>
            </a:r>
            <a:r>
              <a:rPr lang="fr-FR" sz="2000" i="0" baseline="-25000" dirty="0"/>
              <a:t>2</a:t>
            </a:r>
            <a:r>
              <a:rPr lang="fr-FR" sz="2000" i="0" dirty="0"/>
              <a:t> + P</a:t>
            </a:r>
            <a:r>
              <a:rPr lang="fr-FR" sz="2000" i="0" baseline="-25000" dirty="0"/>
              <a:t>2</a:t>
            </a:r>
            <a:endParaRPr lang="fr-FR" sz="2000" i="0" dirty="0">
              <a:sym typeface="Symbol" charset="2"/>
            </a:endParaRPr>
          </a:p>
          <a:p>
            <a:pPr algn="l"/>
            <a:r>
              <a:rPr lang="fr-FR" sz="2000" i="0" dirty="0"/>
              <a:t>P</a:t>
            </a:r>
            <a:r>
              <a:rPr lang="fr-FR" sz="2000" i="0" baseline="-25000" dirty="0"/>
              <a:t>1</a:t>
            </a:r>
            <a:r>
              <a:rPr lang="fr-FR" sz="2000" i="0" dirty="0"/>
              <a:t> + P</a:t>
            </a:r>
            <a:r>
              <a:rPr lang="fr-FR" sz="2000" i="0" baseline="-25000" dirty="0"/>
              <a:t>2</a:t>
            </a:r>
            <a:r>
              <a:rPr lang="fr-FR" sz="2000" i="0" dirty="0"/>
              <a:t> </a:t>
            </a:r>
            <a:r>
              <a:rPr lang="fr-FR" sz="2000" i="0" dirty="0" err="1">
                <a:sym typeface="Symbol" charset="2"/>
              </a:rPr>
              <a:t></a:t>
            </a:r>
            <a:r>
              <a:rPr lang="fr-FR" sz="2000" i="0" dirty="0"/>
              <a:t> </a:t>
            </a:r>
            <a:r>
              <a:rPr lang="fr-FR" sz="2000" i="0" dirty="0" smtClean="0"/>
              <a:t>P</a:t>
            </a:r>
            <a:r>
              <a:rPr lang="fr-FR" sz="2000" i="0" baseline="-25000" dirty="0" smtClean="0"/>
              <a:t>1</a:t>
            </a:r>
            <a:r>
              <a:rPr lang="fr-FR" sz="2000" i="0" dirty="0" smtClean="0"/>
              <a:t>P</a:t>
            </a:r>
            <a:r>
              <a:rPr lang="fr-FR" sz="2000" i="0" baseline="-25000" dirty="0" smtClean="0"/>
              <a:t>2</a:t>
            </a:r>
            <a:r>
              <a:rPr lang="fr-FR" sz="2000" i="0" dirty="0" smtClean="0"/>
              <a:t>Complex</a:t>
            </a:r>
            <a:endParaRPr lang="fr-FR" sz="2000" i="0" dirty="0"/>
          </a:p>
          <a:p>
            <a:pPr algn="l"/>
            <a:r>
              <a:rPr lang="fr-FR" sz="2000" i="0" dirty="0">
                <a:solidFill>
                  <a:srgbClr val="FF0000"/>
                </a:solidFill>
              </a:rPr>
              <a:t>E</a:t>
            </a:r>
            <a:r>
              <a:rPr lang="fr-FR" sz="2000" i="0" baseline="-25000" dirty="0">
                <a:solidFill>
                  <a:srgbClr val="FF0000"/>
                </a:solidFill>
              </a:rPr>
              <a:t>3</a:t>
            </a:r>
            <a:r>
              <a:rPr lang="fr-FR" sz="2000" i="0" dirty="0">
                <a:solidFill>
                  <a:srgbClr val="FF0000"/>
                </a:solidFill>
              </a:rPr>
              <a:t> + S</a:t>
            </a:r>
            <a:r>
              <a:rPr lang="fr-FR" sz="2000" i="0" baseline="-25000" dirty="0">
                <a:solidFill>
                  <a:srgbClr val="FF0000"/>
                </a:solidFill>
              </a:rPr>
              <a:t>1</a:t>
            </a:r>
            <a:r>
              <a:rPr lang="fr-FR" sz="2000" i="0" dirty="0">
                <a:solidFill>
                  <a:srgbClr val="FF0000"/>
                </a:solidFill>
              </a:rPr>
              <a:t> </a:t>
            </a:r>
            <a:r>
              <a:rPr lang="fr-FR" sz="2000" i="0" dirty="0" err="1">
                <a:solidFill>
                  <a:srgbClr val="FF0000"/>
                </a:solidFill>
                <a:sym typeface="Symbol" charset="2"/>
              </a:rPr>
              <a:t></a:t>
            </a:r>
            <a:r>
              <a:rPr lang="fr-FR" sz="2000" i="0" dirty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fr-FR" sz="2000" i="0" dirty="0">
                <a:solidFill>
                  <a:srgbClr val="FF0000"/>
                </a:solidFill>
              </a:rPr>
              <a:t>E</a:t>
            </a:r>
            <a:r>
              <a:rPr lang="fr-FR" sz="2000" i="0" baseline="-25000" dirty="0">
                <a:solidFill>
                  <a:srgbClr val="FF0000"/>
                </a:solidFill>
              </a:rPr>
              <a:t>3</a:t>
            </a:r>
            <a:r>
              <a:rPr lang="fr-FR" sz="2000" i="0" dirty="0">
                <a:solidFill>
                  <a:srgbClr val="FF0000"/>
                </a:solidFill>
              </a:rPr>
              <a:t> + P</a:t>
            </a:r>
            <a:r>
              <a:rPr lang="fr-FR" sz="2000" i="0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7" name="AutoShape 17"/>
          <p:cNvCxnSpPr>
            <a:cxnSpLocks noChangeShapeType="1"/>
            <a:stCxn id="111" idx="2"/>
          </p:cNvCxnSpPr>
          <p:nvPr/>
        </p:nvCxnSpPr>
        <p:spPr bwMode="auto">
          <a:xfrm rot="5400000">
            <a:off x="4242015" y="1672569"/>
            <a:ext cx="2328662" cy="3816571"/>
          </a:xfrm>
          <a:prstGeom prst="bentConnector2">
            <a:avLst/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22" name="AutoShape 22"/>
          <p:cNvCxnSpPr>
            <a:cxnSpLocks noChangeShapeType="1"/>
          </p:cNvCxnSpPr>
          <p:nvPr/>
        </p:nvCxnSpPr>
        <p:spPr bwMode="auto">
          <a:xfrm rot="5400000">
            <a:off x="5088169" y="2753234"/>
            <a:ext cx="2503324" cy="185002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2" grpId="0" animBg="1"/>
      <p:bldP spid="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63215" y="-128475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Reaction-agent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model:</a:t>
            </a:r>
          </a:p>
        </p:txBody>
      </p:sp>
      <p:cxnSp>
        <p:nvCxnSpPr>
          <p:cNvPr id="117" name="AutoShape 17"/>
          <p:cNvCxnSpPr>
            <a:cxnSpLocks noChangeShapeType="1"/>
          </p:cNvCxnSpPr>
          <p:nvPr/>
        </p:nvCxnSpPr>
        <p:spPr bwMode="auto">
          <a:xfrm rot="5400000">
            <a:off x="4265319" y="1672569"/>
            <a:ext cx="2328662" cy="3816571"/>
          </a:xfrm>
          <a:prstGeom prst="bentConnector2">
            <a:avLst/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904520" y="1055270"/>
            <a:ext cx="342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VIIIa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VIIIa-IXa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VIIIa-IXa</a:t>
            </a:r>
            <a:r>
              <a:rPr lang="fr-FR" sz="1400" dirty="0">
                <a:solidFill>
                  <a:srgbClr val="DDDDDD"/>
                </a:solidFill>
              </a:rPr>
              <a:t> + X -&gt; </a:t>
            </a:r>
            <a:r>
              <a:rPr lang="fr-FR" sz="1400" dirty="0" err="1">
                <a:solidFill>
                  <a:srgbClr val="DDDDDD"/>
                </a:solidFill>
              </a:rPr>
              <a:t>VIIIa-IXa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Va-Xa</a:t>
            </a:r>
            <a:r>
              <a:rPr lang="fr-FR" sz="1400" dirty="0">
                <a:solidFill>
                  <a:srgbClr val="DDDDDD"/>
                </a:solidFill>
              </a:rPr>
              <a:t> + II -&gt; </a:t>
            </a:r>
            <a:r>
              <a:rPr lang="fr-FR" sz="1400" dirty="0" err="1">
                <a:solidFill>
                  <a:srgbClr val="DDDDDD"/>
                </a:solidFill>
              </a:rPr>
              <a:t>Va-Xa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AT3 + (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r>
              <a:rPr lang="fr-FR" sz="1400" dirty="0">
                <a:solidFill>
                  <a:srgbClr val="DDDDDD"/>
                </a:solidFill>
              </a:rPr>
              <a:t>,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, </a:t>
            </a:r>
            <a:r>
              <a:rPr lang="fr-FR" sz="1400" dirty="0" err="1">
                <a:solidFill>
                  <a:srgbClr val="DDDDDD"/>
                </a:solidFill>
              </a:rPr>
              <a:t>XIa</a:t>
            </a:r>
            <a:r>
              <a:rPr lang="fr-FR" sz="1400" dirty="0">
                <a:solidFill>
                  <a:srgbClr val="DDDDDD"/>
                </a:solidFill>
              </a:rPr>
              <a:t>,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) -&gt; 0</a:t>
            </a:r>
          </a:p>
          <a:p>
            <a:pPr algn="l"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alpha2M +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-&gt; 0</a:t>
            </a:r>
          </a:p>
          <a:p>
            <a:pPr algn="l"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I +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TM (</a:t>
            </a:r>
            <a:r>
              <a:rPr lang="fr-FR" sz="1400" dirty="0" err="1">
                <a:solidFill>
                  <a:srgbClr val="DDDDDD"/>
                </a:solidFill>
              </a:rPr>
              <a:t>endo</a:t>
            </a:r>
            <a:r>
              <a:rPr lang="fr-FR" sz="1400" dirty="0">
                <a:solidFill>
                  <a:srgbClr val="DDDDDD"/>
                </a:solidFill>
              </a:rPr>
              <a:t> </a:t>
            </a:r>
            <a:r>
              <a:rPr lang="fr-FR" sz="1400" dirty="0" err="1">
                <a:solidFill>
                  <a:srgbClr val="DDDDDD"/>
                </a:solidFill>
              </a:rPr>
              <a:t>cell</a:t>
            </a:r>
            <a:r>
              <a:rPr lang="fr-FR" sz="1400" dirty="0">
                <a:solidFill>
                  <a:srgbClr val="DDDDDD"/>
                </a:solidFill>
              </a:rPr>
              <a:t>) +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IIi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AT3(endo </a:t>
            </a:r>
            <a:r>
              <a:rPr lang="fr-FR" sz="1400" dirty="0" err="1">
                <a:solidFill>
                  <a:srgbClr val="DDDDDD"/>
                </a:solidFill>
              </a:rPr>
              <a:t>cell</a:t>
            </a:r>
            <a:r>
              <a:rPr lang="fr-FR" sz="1400" dirty="0">
                <a:solidFill>
                  <a:srgbClr val="DDDDDD"/>
                </a:solidFill>
              </a:rPr>
              <a:t>) + (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r>
              <a:rPr lang="fr-FR" sz="1400" dirty="0">
                <a:solidFill>
                  <a:srgbClr val="DDDDDD"/>
                </a:solidFill>
              </a:rPr>
              <a:t>,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, </a:t>
            </a:r>
            <a:r>
              <a:rPr lang="fr-FR" sz="1400" dirty="0" err="1">
                <a:solidFill>
                  <a:srgbClr val="DDDDDD"/>
                </a:solidFill>
              </a:rPr>
              <a:t>XIa</a:t>
            </a:r>
            <a:r>
              <a:rPr lang="fr-FR" sz="1400" dirty="0">
                <a:solidFill>
                  <a:srgbClr val="DDDDDD"/>
                </a:solidFill>
              </a:rPr>
              <a:t>,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) -&gt; 0</a:t>
            </a: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ProC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IIi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PCa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IIi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</a:t>
            </a:r>
            <a:r>
              <a:rPr lang="fr-FR" sz="1400" dirty="0">
                <a:solidFill>
                  <a:srgbClr val="DDDDDD"/>
                </a:solidFill>
              </a:rPr>
              <a:t> + Va -&gt; 0</a:t>
            </a: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Va-Xa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</a:t>
            </a:r>
            <a:r>
              <a:rPr lang="fr-FR" sz="1400" dirty="0">
                <a:solidFill>
                  <a:srgbClr val="DDDDDD"/>
                </a:solidFill>
              </a:rPr>
              <a:t> + PS -&gt; </a:t>
            </a:r>
            <a:r>
              <a:rPr lang="fr-FR" sz="1400" dirty="0" err="1">
                <a:solidFill>
                  <a:srgbClr val="DDDDDD"/>
                </a:solidFill>
              </a:rPr>
              <a:t>PCa-S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</a:t>
            </a:r>
            <a:r>
              <a:rPr lang="fr-FR" sz="1400" dirty="0">
                <a:solidFill>
                  <a:srgbClr val="DDDDDD"/>
                </a:solidFill>
              </a:rPr>
              <a:t> + PCI -&gt; 0</a:t>
            </a: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PCaS</a:t>
            </a:r>
            <a:r>
              <a:rPr lang="fr-FR" sz="1400" dirty="0">
                <a:solidFill>
                  <a:srgbClr val="DDDDDD"/>
                </a:solidFill>
              </a:rPr>
              <a:t> + Va -&gt; 0</a:t>
            </a: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PCaS</a:t>
            </a:r>
            <a:r>
              <a:rPr lang="fr-FR" sz="1400" dirty="0">
                <a:solidFill>
                  <a:srgbClr val="DDDDDD"/>
                </a:solidFill>
              </a:rPr>
              <a:t> + V -&gt; </a:t>
            </a:r>
            <a:r>
              <a:rPr lang="fr-FR" sz="1400" dirty="0" err="1">
                <a:solidFill>
                  <a:srgbClr val="DDDDDD"/>
                </a:solidFill>
              </a:rPr>
              <a:t>PCa-S-V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PCa-S-V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VIIIa-IXa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PCa-S-V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VIIIa</a:t>
            </a:r>
            <a:r>
              <a:rPr lang="fr-FR" sz="1400" dirty="0">
                <a:solidFill>
                  <a:srgbClr val="DDDDDD"/>
                </a:solidFill>
              </a:rPr>
              <a:t> -&gt; 0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094520" y="1131470"/>
            <a:ext cx="32766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Fibroblaste + </a:t>
            </a:r>
            <a:r>
              <a:rPr lang="fr-FR" sz="1400" dirty="0" err="1">
                <a:solidFill>
                  <a:srgbClr val="DDDDDD"/>
                </a:solidFill>
              </a:rPr>
              <a:t>VIIa</a:t>
            </a:r>
            <a:r>
              <a:rPr lang="fr-FR" sz="1400" dirty="0">
                <a:solidFill>
                  <a:srgbClr val="DDDDDD"/>
                </a:solidFill>
              </a:rPr>
              <a:t> -&gt; VII-TF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VII + </a:t>
            </a:r>
            <a:r>
              <a:rPr lang="fr-FR" sz="1400" dirty="0" err="1">
                <a:solidFill>
                  <a:srgbClr val="DDDDDD"/>
                </a:solidFill>
              </a:rPr>
              <a:t>VIIa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VIIa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VIIa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VII + VII-TF -&gt; </a:t>
            </a:r>
            <a:r>
              <a:rPr lang="fr-FR" sz="1400" dirty="0" err="1">
                <a:solidFill>
                  <a:srgbClr val="DDDDDD"/>
                </a:solidFill>
              </a:rPr>
              <a:t>VIIa</a:t>
            </a:r>
            <a:r>
              <a:rPr lang="fr-FR" sz="1400" dirty="0">
                <a:solidFill>
                  <a:srgbClr val="DDDDDD"/>
                </a:solidFill>
              </a:rPr>
              <a:t> + VII-TF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IX + VII-TF -&gt; 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r>
              <a:rPr lang="fr-FR" sz="1400" dirty="0">
                <a:solidFill>
                  <a:srgbClr val="DDDDDD"/>
                </a:solidFill>
              </a:rPr>
              <a:t> + VII-TF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X + VII-TF -&gt;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+ VII-TF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TFPI +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TFPI-Xa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TFPI-Xa</a:t>
            </a:r>
            <a:r>
              <a:rPr lang="fr-FR" sz="1400" dirty="0">
                <a:solidFill>
                  <a:srgbClr val="DDDDDD"/>
                </a:solidFill>
              </a:rPr>
              <a:t> + VII-TF -&gt; 0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VII + 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VIIa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IXa</a:t>
            </a:r>
            <a:r>
              <a:rPr lang="fr-FR" sz="1400" dirty="0">
                <a:solidFill>
                  <a:srgbClr val="DDDDDD"/>
                </a:solidFill>
              </a:rPr>
              <a:t> + X -&gt; 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>
                <a:solidFill>
                  <a:srgbClr val="DDDDDD"/>
                </a:solidFill>
              </a:rPr>
              <a:t>II +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XIa</a:t>
            </a:r>
            <a:r>
              <a:rPr lang="fr-FR" sz="1400" dirty="0">
                <a:solidFill>
                  <a:srgbClr val="DDDDDD"/>
                </a:solidFill>
              </a:rPr>
              <a:t> + IX -&gt; </a:t>
            </a:r>
            <a:r>
              <a:rPr lang="fr-FR" sz="1400" dirty="0" err="1">
                <a:solidFill>
                  <a:srgbClr val="DDDDDD"/>
                </a:solidFill>
              </a:rPr>
              <a:t>XIa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IXa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XIa</a:t>
            </a:r>
            <a:r>
              <a:rPr lang="fr-FR" sz="1400" dirty="0">
                <a:solidFill>
                  <a:srgbClr val="DDDDDD"/>
                </a:solidFill>
              </a:rPr>
              <a:t> + XI -&gt; </a:t>
            </a:r>
            <a:r>
              <a:rPr lang="fr-FR" sz="1400" dirty="0" err="1">
                <a:solidFill>
                  <a:srgbClr val="DDDDDD"/>
                </a:solidFill>
              </a:rPr>
              <a:t>XIa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XIa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XIa</a:t>
            </a:r>
            <a:r>
              <a:rPr lang="fr-FR" sz="1400" dirty="0">
                <a:solidFill>
                  <a:srgbClr val="DDDDDD"/>
                </a:solidFill>
              </a:rPr>
              <a:t> -&gt;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XIa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+ VIII -&gt;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VIIIa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+  V -&gt; </a:t>
            </a:r>
            <a:r>
              <a:rPr lang="fr-FR" sz="1400" dirty="0" err="1">
                <a:solidFill>
                  <a:srgbClr val="DDDDDD"/>
                </a:solidFill>
              </a:rPr>
              <a:t>IIa</a:t>
            </a:r>
            <a:r>
              <a:rPr lang="fr-FR" sz="1400" dirty="0">
                <a:solidFill>
                  <a:srgbClr val="DDDDDD"/>
                </a:solidFill>
              </a:rPr>
              <a:t> + Va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+ V -&gt;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+ Va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+ VIII -&gt; </a:t>
            </a: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+ </a:t>
            </a:r>
            <a:r>
              <a:rPr lang="fr-FR" sz="1400" dirty="0" err="1">
                <a:solidFill>
                  <a:srgbClr val="DDDDDD"/>
                </a:solidFill>
              </a:rPr>
              <a:t>VIIIa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400" dirty="0" err="1">
                <a:solidFill>
                  <a:srgbClr val="DDDDDD"/>
                </a:solidFill>
              </a:rPr>
              <a:t>Xa</a:t>
            </a:r>
            <a:r>
              <a:rPr lang="fr-FR" sz="1400" dirty="0">
                <a:solidFill>
                  <a:srgbClr val="DDDDDD"/>
                </a:solidFill>
              </a:rPr>
              <a:t> + Va -&gt; </a:t>
            </a:r>
            <a:r>
              <a:rPr lang="fr-FR" sz="1400" dirty="0" err="1">
                <a:solidFill>
                  <a:srgbClr val="DDDDDD"/>
                </a:solidFill>
              </a:rPr>
              <a:t>Va-Xa</a:t>
            </a:r>
            <a:endParaRPr lang="fr-FR" sz="1400" dirty="0">
              <a:solidFill>
                <a:srgbClr val="DDDDDD"/>
              </a:solidFill>
            </a:endParaRPr>
          </a:p>
          <a:p>
            <a:pPr algn="l">
              <a:spcBef>
                <a:spcPct val="50000"/>
              </a:spcBef>
            </a:pPr>
            <a:endParaRPr lang="fr-FR" dirty="0">
              <a:solidFill>
                <a:srgbClr val="DDDDDD"/>
              </a:solidFill>
            </a:endParaRPr>
          </a:p>
        </p:txBody>
      </p:sp>
      <p:pic>
        <p:nvPicPr>
          <p:cNvPr id="17" name="Picture 2" descr="courbesSebP1P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2208" y="3225383"/>
            <a:ext cx="8469312" cy="2000250"/>
          </a:xfrm>
          <a:noFill/>
          <a:ln>
            <a:miter lim="800000"/>
            <a:headEnd/>
            <a:tailEnd/>
          </a:ln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889733" y="2998370"/>
            <a:ext cx="7885112" cy="2001838"/>
            <a:chOff x="735" y="2136"/>
            <a:chExt cx="4967" cy="1261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503" y="3224"/>
              <a:ext cx="5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½ seconds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176" y="3217"/>
              <a:ext cx="5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200" i="0">
                  <a:ea typeface="Times New Roman" charset="0"/>
                  <a:cs typeface="Times New Roman" charset="0"/>
                </a:rPr>
                <a:t>½ seconds</a:t>
              </a:r>
            </a:p>
          </p:txBody>
        </p:sp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735" y="2136"/>
              <a:ext cx="4909" cy="1172"/>
              <a:chOff x="735" y="2136"/>
              <a:chExt cx="4909" cy="1172"/>
            </a:xfrm>
          </p:grpSpPr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735" y="2151"/>
                <a:ext cx="68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i="0">
                    <a:ea typeface="Times New Roman" charset="0"/>
                    <a:cs typeface="Times New Roman" charset="0"/>
                  </a:rPr>
                  <a:t>Thrombine </a:t>
                </a:r>
              </a:p>
              <a:p>
                <a:pPr eaLnBrk="1" hangingPunct="1"/>
                <a:r>
                  <a:rPr lang="fr-FR" sz="1400" i="0">
                    <a:ea typeface="Times New Roman" charset="0"/>
                    <a:cs typeface="Times New Roman" charset="0"/>
                  </a:rPr>
                  <a:t>generation</a:t>
                </a:r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3406" y="2136"/>
                <a:ext cx="65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i="0">
                    <a:ea typeface="Times New Roman" charset="0"/>
                    <a:cs typeface="Times New Roman" charset="0"/>
                  </a:rPr>
                  <a:t>Thrombine</a:t>
                </a:r>
              </a:p>
              <a:p>
                <a:pPr eaLnBrk="1" hangingPunct="1"/>
                <a:r>
                  <a:rPr lang="fr-FR" sz="1400" i="0">
                    <a:ea typeface="Times New Roman" charset="0"/>
                    <a:cs typeface="Times New Roman" charset="0"/>
                  </a:rPr>
                  <a:t>generation</a:t>
                </a:r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1675" y="2391"/>
                <a:ext cx="5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200" i="0">
                    <a:ea typeface="Times New Roman" charset="0"/>
                    <a:cs typeface="Times New Roman" charset="0"/>
                  </a:rPr>
                  <a:t>Normal</a:t>
                </a:r>
              </a:p>
              <a:p>
                <a:pPr eaLnBrk="1" hangingPunct="1"/>
                <a:r>
                  <a:rPr lang="fr-FR" sz="1200" i="0">
                    <a:ea typeface="Times New Roman" charset="0"/>
                    <a:cs typeface="Times New Roman" charset="0"/>
                  </a:rPr>
                  <a:t>coagulation</a:t>
                </a: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4559" y="2663"/>
                <a:ext cx="648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fr-FR" sz="1100" i="0">
                    <a:ea typeface="Times New Roman" charset="0"/>
                    <a:cs typeface="Times New Roman" charset="0"/>
                  </a:rPr>
                  <a:t>Hemophilia B</a:t>
                </a:r>
              </a:p>
              <a:p>
                <a:pPr algn="l" eaLnBrk="1" hangingPunct="1"/>
                <a:r>
                  <a:rPr lang="fr-FR" sz="1200" i="0">
                    <a:ea typeface="Times New Roman" charset="0"/>
                    <a:cs typeface="Times New Roman" charset="0"/>
                  </a:rPr>
                  <a:t>+ NovoSeven</a:t>
                </a:r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2510" y="3135"/>
                <a:ext cx="43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fr-FR" sz="1200" i="0">
                    <a:ea typeface="Times New Roman" charset="0"/>
                    <a:cs typeface="Times New Roman" charset="0"/>
                  </a:rPr>
                  <a:t>Time in</a:t>
                </a:r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4310" y="2344"/>
                <a:ext cx="5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200" i="0">
                    <a:ea typeface="Times New Roman" charset="0"/>
                    <a:cs typeface="Times New Roman" charset="0"/>
                  </a:rPr>
                  <a:t>Normal</a:t>
                </a:r>
              </a:p>
              <a:p>
                <a:pPr eaLnBrk="1" hangingPunct="1"/>
                <a:r>
                  <a:rPr lang="fr-FR" sz="1200" i="0">
                    <a:ea typeface="Times New Roman" charset="0"/>
                    <a:cs typeface="Times New Roman" charset="0"/>
                  </a:rPr>
                  <a:t>coagulation</a:t>
                </a: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2112" y="3000"/>
                <a:ext cx="63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fr-FR" sz="1100" i="0">
                    <a:ea typeface="Times New Roman" charset="0"/>
                    <a:cs typeface="Times New Roman" charset="0"/>
                  </a:rPr>
                  <a:t>Hemophilia B</a:t>
                </a:r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5009" y="2985"/>
                <a:ext cx="63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fr-FR" sz="1100" i="0">
                    <a:ea typeface="Times New Roman" charset="0"/>
                    <a:cs typeface="Times New Roman" charset="0"/>
                  </a:rPr>
                  <a:t>Hemophilia B</a:t>
                </a:r>
              </a:p>
            </p:txBody>
          </p:sp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2113" y="2737"/>
                <a:ext cx="64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fr-FR" sz="1100" i="0">
                    <a:ea typeface="Times New Roman" charset="0"/>
                    <a:cs typeface="Times New Roman" charset="0"/>
                  </a:rPr>
                  <a:t>Hemophilia A</a:t>
                </a:r>
              </a:p>
            </p:txBody>
          </p:sp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5191" y="3128"/>
                <a:ext cx="43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fr-FR" sz="1200" i="0">
                    <a:ea typeface="Times New Roman" charset="0"/>
                    <a:cs typeface="Times New Roman" charset="0"/>
                  </a:rPr>
                  <a:t>Time in</a:t>
                </a:r>
              </a:p>
            </p:txBody>
          </p:sp>
        </p:grpSp>
      </p:grp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213833" y="5608220"/>
            <a:ext cx="2160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3200" b="0" i="0">
                <a:ea typeface="Times New Roman" charset="0"/>
                <a:cs typeface="Times New Roman" charset="0"/>
              </a:rPr>
              <a:t>42 reactions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017108" y="1887120"/>
            <a:ext cx="475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2800" i="0">
                <a:ea typeface="Times New Roman" charset="0"/>
                <a:cs typeface="Times New Roman" charset="0"/>
              </a:rPr>
              <a:t>Healthy patient, hemophiliac, </a:t>
            </a:r>
          </a:p>
          <a:p>
            <a:pPr algn="l" eaLnBrk="1" hangingPunct="1"/>
            <a:r>
              <a:rPr lang="fr-FR" sz="2800" i="0">
                <a:ea typeface="Times New Roman" charset="0"/>
                <a:cs typeface="Times New Roman" charset="0"/>
              </a:rPr>
              <a:t>hemophiliac with treatment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82426" y="1185873"/>
            <a:ext cx="6397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3000" i="0" dirty="0">
                <a:ea typeface="Times New Roman" charset="0"/>
                <a:cs typeface="Times New Roman" charset="0"/>
              </a:rPr>
              <a:t>Simulation of </a:t>
            </a:r>
            <a:r>
              <a:rPr lang="fr-FR" sz="3000" i="0" dirty="0" err="1">
                <a:ea typeface="Times New Roman" charset="0"/>
                <a:cs typeface="Times New Roman" charset="0"/>
              </a:rPr>
              <a:t>physiologic</a:t>
            </a:r>
            <a:r>
              <a:rPr lang="fr-FR" sz="3000" i="0" dirty="0">
                <a:ea typeface="Times New Roman" charset="0"/>
                <a:cs typeface="Times New Roman" charset="0"/>
              </a:rPr>
              <a:t> coagulation: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614373" y="323338"/>
            <a:ext cx="6071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An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example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of application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940676" y="982678"/>
            <a:ext cx="7558300" cy="7431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Virtual Reality </a:t>
            </a:r>
            <a:r>
              <a:rPr lang="fr-FR" dirty="0" smtClean="0">
                <a:sym typeface="Wingdings" panose="05000000000000000000" pitchFamily="2" charset="2"/>
              </a:rPr>
              <a:t> Virtual </a:t>
            </a:r>
            <a:r>
              <a:rPr lang="fr-FR" dirty="0" err="1" smtClean="0">
                <a:sym typeface="Wingdings" panose="05000000000000000000" pitchFamily="2" charset="2"/>
              </a:rPr>
              <a:t>Biology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85800" y="248390"/>
            <a:ext cx="7772400" cy="798827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400" dirty="0" smtClean="0"/>
              <a:t>IHSEV, </a:t>
            </a:r>
            <a:r>
              <a:rPr lang="fr-FR" sz="8400" dirty="0" err="1" smtClean="0"/>
              <a:t>Lab-STICC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28075" y="6216971"/>
            <a:ext cx="8054107" cy="68721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Interaction </a:t>
            </a:r>
            <a:r>
              <a:rPr lang="fr-FR" sz="2800" dirty="0" err="1" smtClean="0"/>
              <a:t>between</a:t>
            </a:r>
            <a:r>
              <a:rPr lang="fr-FR" sz="2800" dirty="0"/>
              <a:t> </a:t>
            </a:r>
            <a:r>
              <a:rPr lang="fr-FR" sz="2800" dirty="0" err="1" smtClean="0"/>
              <a:t>virtual</a:t>
            </a:r>
            <a:r>
              <a:rPr lang="fr-FR" sz="2800" dirty="0" smtClean="0"/>
              <a:t> </a:t>
            </a:r>
            <a:r>
              <a:rPr lang="fr-FR" sz="2800" dirty="0" err="1" smtClean="0"/>
              <a:t>cells</a:t>
            </a:r>
            <a:r>
              <a:rPr lang="fr-FR" sz="2800" dirty="0"/>
              <a:t> </a:t>
            </a:r>
            <a:r>
              <a:rPr lang="fr-FR" sz="2800" dirty="0" smtClean="0"/>
              <a:t>and/or </a:t>
            </a:r>
            <a:r>
              <a:rPr lang="fr-FR" sz="2800" dirty="0" err="1" smtClean="0"/>
              <a:t>molecules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" name="Image 9" descr="vlcsnap-2015-06-17-11h56m20s1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25" y="1671353"/>
            <a:ext cx="6168238" cy="462617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 rot="20509729">
            <a:off x="1286103" y="4825049"/>
            <a:ext cx="6810256" cy="54489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/>
              <a:t>Multi-Agent</a:t>
            </a:r>
            <a:r>
              <a:rPr lang="fr-FR" sz="3200" dirty="0" smtClean="0"/>
              <a:t> System </a:t>
            </a:r>
            <a:r>
              <a:rPr lang="fr-FR" sz="3200" dirty="0" err="1" smtClean="0"/>
              <a:t>approach</a:t>
            </a:r>
            <a:endParaRPr lang="fr-FR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23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8226271">
            <a:off x="2156620" y="3681765"/>
            <a:ext cx="4805362" cy="981075"/>
          </a:xfrm>
          <a:prstGeom prst="rightArrow">
            <a:avLst>
              <a:gd name="adj1" fmla="val 50000"/>
              <a:gd name="adj2" fmla="val 122451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45492" y="4801171"/>
            <a:ext cx="19382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solidFill>
                  <a:srgbClr val="3366FF"/>
                </a:solidFill>
                <a:ea typeface="Times New Roman" charset="0"/>
                <a:cs typeface="Times New Roman" charset="0"/>
              </a:rPr>
              <a:t>Cell-agent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05360" y="4005399"/>
            <a:ext cx="27939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solidFill>
                  <a:srgbClr val="3366FF"/>
                </a:solidFill>
                <a:ea typeface="Times New Roman" charset="0"/>
                <a:cs typeface="Times New Roman" charset="0"/>
              </a:rPr>
              <a:t>Reaction-agent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75680" y="3227524"/>
            <a:ext cx="2767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ea typeface="Times New Roman" charset="0"/>
                <a:cs typeface="Times New Roman" charset="0"/>
              </a:rPr>
              <a:t>Interface-Agent</a:t>
            </a:r>
            <a:endParaRPr lang="fr-FR" sz="3000" i="0" dirty="0">
              <a:ea typeface="Times New Roman" charset="0"/>
              <a:cs typeface="Times New Roman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9255" y="340536"/>
            <a:ext cx="792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human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physiological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systems</a:t>
            </a:r>
            <a:endParaRPr lang="fr-FR" sz="4000" dirty="0" smtClean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611254" y="4801171"/>
            <a:ext cx="26233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dirty="0" err="1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Located</a:t>
            </a:r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3000" i="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83018" y="4064571"/>
            <a:ext cx="33075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Non </a:t>
            </a:r>
            <a:r>
              <a:rPr lang="fr-FR" sz="3000" dirty="0" err="1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located</a:t>
            </a:r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 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63215" y="125515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Interface-agent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model:</a:t>
            </a: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1121070" y="1676430"/>
            <a:ext cx="14224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1426878" y="1887568"/>
            <a:ext cx="358775" cy="307975"/>
            <a:chOff x="3621" y="1669"/>
            <a:chExt cx="226" cy="194"/>
          </a:xfrm>
        </p:grpSpPr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8" name="Group 6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Oval 8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9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Line 10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7" name="Group 11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142" name="Line 12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2" name="Group 14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140" name="Line 15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3" name="Group 17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138" name="Line 18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4" name="Group 20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125" name="Line 21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44" name="Group 23"/>
          <p:cNvGrpSpPr>
            <a:grpSpLocks/>
          </p:cNvGrpSpPr>
          <p:nvPr/>
        </p:nvGrpSpPr>
        <p:grpSpPr bwMode="auto">
          <a:xfrm>
            <a:off x="1998810" y="2081965"/>
            <a:ext cx="358775" cy="307975"/>
            <a:chOff x="3621" y="1669"/>
            <a:chExt cx="226" cy="194"/>
          </a:xfrm>
        </p:grpSpPr>
        <p:sp>
          <p:nvSpPr>
            <p:cNvPr id="145" name="Oval 24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fr-FR" sz="1600" b="0" i="0"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46" name="Group 25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147" name="Oval 26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Oval 27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Line 28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Line 29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51" name="Group 30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161" name="Line 31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52" name="Group 33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159" name="Line 34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53" name="Group 36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54" name="Group 39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155" name="Line 40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3" name="Group 42"/>
          <p:cNvGrpSpPr>
            <a:grpSpLocks/>
          </p:cNvGrpSpPr>
          <p:nvPr/>
        </p:nvGrpSpPr>
        <p:grpSpPr bwMode="auto">
          <a:xfrm>
            <a:off x="1560513" y="2449543"/>
            <a:ext cx="358775" cy="307975"/>
            <a:chOff x="3621" y="1669"/>
            <a:chExt cx="226" cy="194"/>
          </a:xfrm>
        </p:grpSpPr>
        <p:sp>
          <p:nvSpPr>
            <p:cNvPr id="164" name="Oval 43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fr-FR" sz="1600" b="0" i="0"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65" name="Group 44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166" name="Oval 45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Oval 46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Line 47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Line 48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70" name="Group 49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180" name="Line 50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71" name="Group 52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178" name="Line 53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72" name="Group 55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176" name="Line 56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73" name="Group 58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174" name="Line 5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82" name="Rectangle 61"/>
          <p:cNvSpPr>
            <a:spLocks noChangeArrowheads="1"/>
          </p:cNvSpPr>
          <p:nvPr/>
        </p:nvSpPr>
        <p:spPr bwMode="auto">
          <a:xfrm>
            <a:off x="5640388" y="1652618"/>
            <a:ext cx="14224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83" name="Group 62"/>
          <p:cNvGrpSpPr>
            <a:grpSpLocks/>
          </p:cNvGrpSpPr>
          <p:nvPr/>
        </p:nvGrpSpPr>
        <p:grpSpPr bwMode="auto">
          <a:xfrm>
            <a:off x="5876925" y="1927255"/>
            <a:ext cx="358775" cy="307975"/>
            <a:chOff x="3621" y="1669"/>
            <a:chExt cx="226" cy="194"/>
          </a:xfrm>
        </p:grpSpPr>
        <p:sp>
          <p:nvSpPr>
            <p:cNvPr id="184" name="Oval 63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85" name="Group 64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186" name="Oval 65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Oval 66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67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68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90" name="Group 69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200" name="Line 70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1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91" name="Group 72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198" name="Line 73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92" name="Group 75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196" name="Line 76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93" name="Group 78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194" name="Line 7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5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02" name="Group 81"/>
          <p:cNvGrpSpPr>
            <a:grpSpLocks/>
          </p:cNvGrpSpPr>
          <p:nvPr/>
        </p:nvGrpSpPr>
        <p:grpSpPr bwMode="auto">
          <a:xfrm>
            <a:off x="6553200" y="2540030"/>
            <a:ext cx="358775" cy="307975"/>
            <a:chOff x="3621" y="1669"/>
            <a:chExt cx="226" cy="194"/>
          </a:xfrm>
        </p:grpSpPr>
        <p:sp>
          <p:nvSpPr>
            <p:cNvPr id="203" name="Oval 82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fr-FR" sz="1600" b="0" i="0"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04" name="Group 83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205" name="Oval 84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Oval 85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86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Line 87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09" name="Group 88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219" name="Line 8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0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0" name="Group 91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217" name="Line 92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8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1" name="Group 94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215" name="Line 95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2" name="Group 97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213" name="Line 98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4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21" name="Text Box 100"/>
          <p:cNvSpPr txBox="1">
            <a:spLocks noChangeArrowheads="1"/>
          </p:cNvSpPr>
          <p:nvPr/>
        </p:nvSpPr>
        <p:spPr bwMode="auto">
          <a:xfrm>
            <a:off x="1042578" y="3029270"/>
            <a:ext cx="16812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Chemical</a:t>
            </a:r>
            <a:endParaRPr lang="fr-FR" sz="2800" i="0" dirty="0"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reactor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sp>
        <p:nvSpPr>
          <p:cNvPr id="222" name="Rectangle 101"/>
          <p:cNvSpPr>
            <a:spLocks noChangeArrowheads="1"/>
          </p:cNvSpPr>
          <p:nvPr/>
        </p:nvSpPr>
        <p:spPr bwMode="auto">
          <a:xfrm>
            <a:off x="4041775" y="4275035"/>
            <a:ext cx="14224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23" name="Group 102"/>
          <p:cNvGrpSpPr>
            <a:grpSpLocks/>
          </p:cNvGrpSpPr>
          <p:nvPr/>
        </p:nvGrpSpPr>
        <p:grpSpPr bwMode="auto">
          <a:xfrm>
            <a:off x="4278313" y="4509263"/>
            <a:ext cx="358775" cy="307975"/>
            <a:chOff x="3621" y="1669"/>
            <a:chExt cx="226" cy="194"/>
          </a:xfrm>
        </p:grpSpPr>
        <p:sp>
          <p:nvSpPr>
            <p:cNvPr id="224" name="Oval 103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5" name="Group 104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226" name="Oval 105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Oval 106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Line 107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Line 108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30" name="Group 109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240" name="Line 110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31" name="Group 112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238" name="Line 113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32" name="Group 115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236" name="Line 116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7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33" name="Group 118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234" name="Line 11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5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42" name="Group 121"/>
          <p:cNvGrpSpPr>
            <a:grpSpLocks/>
          </p:cNvGrpSpPr>
          <p:nvPr/>
        </p:nvGrpSpPr>
        <p:grpSpPr bwMode="auto">
          <a:xfrm>
            <a:off x="4864100" y="4597440"/>
            <a:ext cx="358775" cy="307975"/>
            <a:chOff x="3621" y="1669"/>
            <a:chExt cx="226" cy="194"/>
          </a:xfrm>
        </p:grpSpPr>
        <p:sp>
          <p:nvSpPr>
            <p:cNvPr id="243" name="Oval 122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fr-FR" sz="1600" b="0" i="0"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44" name="Group 123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245" name="Oval 124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Oval 125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Line 126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Line 127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49" name="Group 128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259" name="Line 12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0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50" name="Group 131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257" name="Line 132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51" name="Group 134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255" name="Line 135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6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52" name="Group 137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253" name="Line 138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4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61" name="Group 140"/>
          <p:cNvGrpSpPr>
            <a:grpSpLocks/>
          </p:cNvGrpSpPr>
          <p:nvPr/>
        </p:nvGrpSpPr>
        <p:grpSpPr bwMode="auto">
          <a:xfrm>
            <a:off x="4319588" y="5140508"/>
            <a:ext cx="358775" cy="307975"/>
            <a:chOff x="3621" y="1669"/>
            <a:chExt cx="226" cy="194"/>
          </a:xfrm>
        </p:grpSpPr>
        <p:sp>
          <p:nvSpPr>
            <p:cNvPr id="262" name="Oval 141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fr-FR" sz="1600" b="0" i="0"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63" name="Group 142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264" name="Oval 143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Oval 144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Line 145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Line 146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68" name="Group 147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278" name="Line 148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9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69" name="Group 150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276" name="Line 151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7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70" name="Group 153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274" name="Line 154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71" name="Group 156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272" name="Line 157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3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80" name="Text Box 159"/>
          <p:cNvSpPr txBox="1">
            <a:spLocks noChangeArrowheads="1"/>
          </p:cNvSpPr>
          <p:nvPr/>
        </p:nvSpPr>
        <p:spPr bwMode="auto">
          <a:xfrm>
            <a:off x="5553815" y="3052793"/>
            <a:ext cx="16812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Chemical</a:t>
            </a:r>
            <a:endParaRPr lang="fr-FR" sz="2800" i="0" dirty="0"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reactor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grpSp>
        <p:nvGrpSpPr>
          <p:cNvPr id="281" name="Group 160"/>
          <p:cNvGrpSpPr>
            <a:grpSpLocks/>
          </p:cNvGrpSpPr>
          <p:nvPr/>
        </p:nvGrpSpPr>
        <p:grpSpPr bwMode="auto">
          <a:xfrm>
            <a:off x="4878388" y="5149748"/>
            <a:ext cx="358775" cy="307975"/>
            <a:chOff x="3621" y="1669"/>
            <a:chExt cx="226" cy="194"/>
          </a:xfrm>
        </p:grpSpPr>
        <p:sp>
          <p:nvSpPr>
            <p:cNvPr id="282" name="Oval 161"/>
            <p:cNvSpPr>
              <a:spLocks noChangeArrowheads="1"/>
            </p:cNvSpPr>
            <p:nvPr/>
          </p:nvSpPr>
          <p:spPr bwMode="auto">
            <a:xfrm>
              <a:off x="3621" y="1669"/>
              <a:ext cx="226" cy="194"/>
            </a:xfrm>
            <a:prstGeom prst="ellipse">
              <a:avLst/>
            </a:prstGeom>
            <a:noFill/>
            <a:ln w="4445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fr-FR" sz="1600" b="0" i="0"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83" name="Group 162"/>
            <p:cNvGrpSpPr>
              <a:grpSpLocks/>
            </p:cNvGrpSpPr>
            <p:nvPr/>
          </p:nvGrpSpPr>
          <p:grpSpPr bwMode="auto">
            <a:xfrm rot="-25398545">
              <a:off x="3671" y="1737"/>
              <a:ext cx="128" cy="68"/>
              <a:chOff x="1247" y="1299"/>
              <a:chExt cx="680" cy="407"/>
            </a:xfrm>
          </p:grpSpPr>
          <p:sp>
            <p:nvSpPr>
              <p:cNvPr id="284" name="Oval 163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Oval 164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Line 165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Line 166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88" name="Group 167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298" name="Line 168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9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89" name="Group 170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296" name="Line 171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90" name="Group 173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294" name="Line 174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5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91" name="Group 176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292" name="Line 177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3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00" name="Text Box 179"/>
          <p:cNvSpPr txBox="1">
            <a:spLocks noChangeArrowheads="1"/>
          </p:cNvSpPr>
          <p:nvPr/>
        </p:nvSpPr>
        <p:spPr bwMode="auto">
          <a:xfrm>
            <a:off x="5491903" y="4670750"/>
            <a:ext cx="16812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Chemical</a:t>
            </a:r>
            <a:endParaRPr lang="fr-FR" sz="2800" i="0" dirty="0"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reactor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grpSp>
        <p:nvGrpSpPr>
          <p:cNvPr id="301" name="Group 180"/>
          <p:cNvGrpSpPr>
            <a:grpSpLocks/>
          </p:cNvGrpSpPr>
          <p:nvPr/>
        </p:nvGrpSpPr>
        <p:grpSpPr bwMode="auto">
          <a:xfrm>
            <a:off x="3344863" y="1943130"/>
            <a:ext cx="2027237" cy="765175"/>
            <a:chOff x="2048" y="1600"/>
            <a:chExt cx="1277" cy="482"/>
          </a:xfrm>
        </p:grpSpPr>
        <p:sp>
          <p:nvSpPr>
            <p:cNvPr id="302" name="AutoShape 181"/>
            <p:cNvSpPr>
              <a:spLocks noChangeArrowheads="1"/>
            </p:cNvSpPr>
            <p:nvPr/>
          </p:nvSpPr>
          <p:spPr bwMode="auto">
            <a:xfrm>
              <a:off x="2048" y="1600"/>
              <a:ext cx="1277" cy="482"/>
            </a:xfrm>
            <a:prstGeom prst="leftRightArrow">
              <a:avLst>
                <a:gd name="adj1" fmla="val 50000"/>
                <a:gd name="adj2" fmla="val 529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303" name="Text Box 182"/>
            <p:cNvSpPr txBox="1">
              <a:spLocks noChangeArrowheads="1"/>
            </p:cNvSpPr>
            <p:nvPr/>
          </p:nvSpPr>
          <p:spPr bwMode="auto">
            <a:xfrm>
              <a:off x="2261" y="1682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400" i="0">
                  <a:ea typeface="Times New Roman" charset="0"/>
                  <a:cs typeface="Times New Roman" charset="0"/>
                </a:rPr>
                <a:t>Interface</a:t>
              </a:r>
            </a:p>
          </p:txBody>
        </p:sp>
      </p:grpSp>
      <p:grpSp>
        <p:nvGrpSpPr>
          <p:cNvPr id="304" name="Group 183"/>
          <p:cNvGrpSpPr>
            <a:grpSpLocks/>
          </p:cNvGrpSpPr>
          <p:nvPr/>
        </p:nvGrpSpPr>
        <p:grpSpPr bwMode="auto">
          <a:xfrm rot="3170061">
            <a:off x="2334567" y="3131959"/>
            <a:ext cx="2027237" cy="765175"/>
            <a:chOff x="2048" y="1600"/>
            <a:chExt cx="1277" cy="482"/>
          </a:xfrm>
        </p:grpSpPr>
        <p:sp>
          <p:nvSpPr>
            <p:cNvPr id="305" name="AutoShape 184"/>
            <p:cNvSpPr>
              <a:spLocks noChangeArrowheads="1"/>
            </p:cNvSpPr>
            <p:nvPr/>
          </p:nvSpPr>
          <p:spPr bwMode="auto">
            <a:xfrm>
              <a:off x="2048" y="1600"/>
              <a:ext cx="1277" cy="482"/>
            </a:xfrm>
            <a:prstGeom prst="leftRightArrow">
              <a:avLst>
                <a:gd name="adj1" fmla="val 50000"/>
                <a:gd name="adj2" fmla="val 529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306" name="Text Box 185"/>
            <p:cNvSpPr txBox="1">
              <a:spLocks noChangeArrowheads="1"/>
            </p:cNvSpPr>
            <p:nvPr/>
          </p:nvSpPr>
          <p:spPr bwMode="auto">
            <a:xfrm>
              <a:off x="2261" y="1682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2400" i="0">
                  <a:ea typeface="Times New Roman" charset="0"/>
                  <a:cs typeface="Times New Roman" charset="0"/>
                </a:rPr>
                <a:t>Interface</a:t>
              </a:r>
            </a:p>
          </p:txBody>
        </p:sp>
      </p:grpSp>
      <p:sp>
        <p:nvSpPr>
          <p:cNvPr id="307" name="Text Box 186"/>
          <p:cNvSpPr txBox="1">
            <a:spLocks noChangeArrowheads="1"/>
          </p:cNvSpPr>
          <p:nvPr/>
        </p:nvSpPr>
        <p:spPr bwMode="auto">
          <a:xfrm>
            <a:off x="7104063" y="4839605"/>
            <a:ext cx="1468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Medium</a:t>
            </a:r>
          </a:p>
        </p:txBody>
      </p:sp>
      <p:sp>
        <p:nvSpPr>
          <p:cNvPr id="308" name="Text Box 187"/>
          <p:cNvSpPr txBox="1">
            <a:spLocks noChangeArrowheads="1"/>
          </p:cNvSpPr>
          <p:nvPr/>
        </p:nvSpPr>
        <p:spPr bwMode="auto">
          <a:xfrm>
            <a:off x="7232650" y="3268693"/>
            <a:ext cx="1468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>
                <a:solidFill>
                  <a:srgbClr val="FF0000"/>
                </a:solidFill>
                <a:ea typeface="Times New Roman" charset="0"/>
                <a:cs typeface="Times New Roman" charset="0"/>
              </a:rPr>
              <a:t>Medium</a:t>
            </a:r>
          </a:p>
        </p:txBody>
      </p:sp>
      <p:sp>
        <p:nvSpPr>
          <p:cNvPr id="309" name="Text Box 188"/>
          <p:cNvSpPr txBox="1">
            <a:spLocks noChangeArrowheads="1"/>
          </p:cNvSpPr>
          <p:nvPr/>
        </p:nvSpPr>
        <p:spPr bwMode="auto">
          <a:xfrm>
            <a:off x="1145890" y="3923323"/>
            <a:ext cx="1468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800" i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Medium</a:t>
            </a:r>
          </a:p>
        </p:txBody>
      </p:sp>
      <p:sp>
        <p:nvSpPr>
          <p:cNvPr id="310" name="Text Box 189"/>
          <p:cNvSpPr txBox="1">
            <a:spLocks noChangeArrowheads="1"/>
          </p:cNvSpPr>
          <p:nvPr/>
        </p:nvSpPr>
        <p:spPr bwMode="auto">
          <a:xfrm>
            <a:off x="3497597" y="2627205"/>
            <a:ext cx="17217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 i="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advection</a:t>
            </a:r>
          </a:p>
          <a:p>
            <a:pPr algn="ctr" eaLnBrk="1" hangingPunct="1"/>
            <a:r>
              <a:rPr lang="fr-FR" sz="2800" i="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diffusion</a:t>
            </a:r>
          </a:p>
        </p:txBody>
      </p:sp>
      <p:sp>
        <p:nvSpPr>
          <p:cNvPr id="311" name="Text Box 190"/>
          <p:cNvSpPr txBox="1">
            <a:spLocks noChangeArrowheads="1"/>
          </p:cNvSpPr>
          <p:nvPr/>
        </p:nvSpPr>
        <p:spPr bwMode="auto">
          <a:xfrm>
            <a:off x="3352722" y="920780"/>
            <a:ext cx="20813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2800" i="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Transport </a:t>
            </a:r>
          </a:p>
          <a:p>
            <a:pPr algn="ctr" eaLnBrk="1" hangingPunct="1"/>
            <a:r>
              <a:rPr lang="fr-FR" sz="2800" i="0" dirty="0" err="1">
                <a:solidFill>
                  <a:schemeClr val="accent2"/>
                </a:solidFill>
                <a:ea typeface="Times New Roman" charset="0"/>
                <a:cs typeface="Times New Roman" charset="0"/>
              </a:rPr>
              <a:t>phenomena</a:t>
            </a:r>
            <a:endParaRPr lang="fr-FR" sz="2800" i="0" dirty="0">
              <a:solidFill>
                <a:schemeClr val="accent2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13" name="Text Box 10"/>
          <p:cNvSpPr txBox="1">
            <a:spLocks noChangeArrowheads="1"/>
          </p:cNvSpPr>
          <p:nvPr/>
        </p:nvSpPr>
        <p:spPr bwMode="auto">
          <a:xfrm>
            <a:off x="1362809" y="5762018"/>
            <a:ext cx="7169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3600" dirty="0" smtClean="0">
                <a:latin typeface="Arial (Titres)"/>
                <a:ea typeface="Times New Roman" charset="0"/>
                <a:cs typeface="Arial (Titres)"/>
              </a:rPr>
              <a:t>Interaction </a:t>
            </a:r>
            <a:r>
              <a:rPr lang="fr-FR" sz="3600" dirty="0" err="1" smtClean="0">
                <a:latin typeface="Arial (Titres)"/>
                <a:ea typeface="Times New Roman" charset="0"/>
                <a:cs typeface="Arial (Titres)"/>
              </a:rPr>
              <a:t>between</a:t>
            </a:r>
            <a:r>
              <a:rPr lang="fr-FR" sz="3600" dirty="0" smtClean="0">
                <a:latin typeface="Arial (Titres)"/>
                <a:ea typeface="Times New Roman" charset="0"/>
                <a:cs typeface="Arial (Titres)"/>
              </a:rPr>
              <a:t> mediums</a:t>
            </a:r>
          </a:p>
        </p:txBody>
      </p:sp>
      <p:sp>
        <p:nvSpPr>
          <p:cNvPr id="314" name="Text Box 10"/>
          <p:cNvSpPr txBox="1">
            <a:spLocks noChangeArrowheads="1"/>
          </p:cNvSpPr>
          <p:nvPr/>
        </p:nvSpPr>
        <p:spPr bwMode="auto">
          <a:xfrm>
            <a:off x="-68420" y="5092155"/>
            <a:ext cx="38317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3600" dirty="0" err="1" smtClean="0">
                <a:latin typeface="Arial (Titres)"/>
                <a:ea typeface="Times New Roman" charset="0"/>
                <a:cs typeface="Arial (Titres)"/>
              </a:rPr>
              <a:t>Interface-agent</a:t>
            </a:r>
            <a:endParaRPr lang="fr-FR" sz="3600" dirty="0" smtClean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315" name="AutoShape 6"/>
          <p:cNvSpPr>
            <a:spLocks noChangeArrowheads="1"/>
          </p:cNvSpPr>
          <p:nvPr/>
        </p:nvSpPr>
        <p:spPr bwMode="auto">
          <a:xfrm rot="5400000">
            <a:off x="1240711" y="5743715"/>
            <a:ext cx="636588" cy="5556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222" grpId="0" animBg="1"/>
      <p:bldP spid="280" grpId="0"/>
      <p:bldP spid="300" grpId="0"/>
      <p:bldP spid="307" grpId="0"/>
      <p:bldP spid="308" grpId="0"/>
      <p:bldP spid="309" grpId="0"/>
      <p:bldP spid="310" grpId="0"/>
      <p:bldP spid="311" grpId="0"/>
      <p:bldP spid="313" grpId="0"/>
      <p:bldP spid="314" grpId="0"/>
      <p:bldP spid="3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8226271">
            <a:off x="2156620" y="3681765"/>
            <a:ext cx="4805362" cy="981075"/>
          </a:xfrm>
          <a:prstGeom prst="rightArrow">
            <a:avLst>
              <a:gd name="adj1" fmla="val 50000"/>
              <a:gd name="adj2" fmla="val 122451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45492" y="4801171"/>
            <a:ext cx="19382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solidFill>
                  <a:srgbClr val="3366FF"/>
                </a:solidFill>
                <a:ea typeface="Times New Roman" charset="0"/>
                <a:cs typeface="Times New Roman" charset="0"/>
              </a:rPr>
              <a:t>Cell-agent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05360" y="4005399"/>
            <a:ext cx="27939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solidFill>
                  <a:srgbClr val="3366FF"/>
                </a:solidFill>
                <a:ea typeface="Times New Roman" charset="0"/>
                <a:cs typeface="Times New Roman" charset="0"/>
              </a:rPr>
              <a:t>Reaction-agent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75680" y="3237367"/>
            <a:ext cx="28151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solidFill>
                  <a:srgbClr val="3366FF"/>
                </a:solidFill>
                <a:ea typeface="Times New Roman" charset="0"/>
                <a:cs typeface="Times New Roman" charset="0"/>
              </a:rPr>
              <a:t>Interface-Agent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9255" y="340536"/>
            <a:ext cx="792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human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physiological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systems</a:t>
            </a:r>
            <a:endParaRPr lang="fr-FR" sz="4000" dirty="0" smtClean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611254" y="4801171"/>
            <a:ext cx="26233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dirty="0" err="1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Located</a:t>
            </a:r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3000" i="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83018" y="4064571"/>
            <a:ext cx="33075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Non </a:t>
            </a:r>
            <a:r>
              <a:rPr lang="fr-FR" sz="3000" dirty="0" err="1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located</a:t>
            </a:r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 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652658" y="3237367"/>
            <a:ext cx="28863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Transport </a:t>
            </a:r>
            <a:r>
              <a:rPr lang="fr-FR" sz="3000" i="0" dirty="0" smtClean="0">
                <a:solidFill>
                  <a:srgbClr val="3366FF"/>
                </a:solidFill>
                <a:ea typeface="Times New Roman" charset="0"/>
                <a:cs typeface="Times New Roman" charset="0"/>
              </a:rPr>
              <a:t>agent</a:t>
            </a:r>
            <a:endParaRPr lang="fr-FR" sz="3000" i="0" dirty="0">
              <a:solidFill>
                <a:srgbClr val="3366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43677" y="1513975"/>
            <a:ext cx="34562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 smtClean="0">
                <a:ea typeface="Times New Roman" charset="0"/>
                <a:cs typeface="Times New Roman" charset="0"/>
              </a:rPr>
              <a:t>Systemic</a:t>
            </a:r>
            <a:r>
              <a:rPr lang="fr-FR" sz="3000" i="0" dirty="0" smtClean="0">
                <a:ea typeface="Times New Roman" charset="0"/>
                <a:cs typeface="Times New Roman" charset="0"/>
              </a:rPr>
              <a:t> </a:t>
            </a:r>
            <a:r>
              <a:rPr lang="fr-FR" sz="3000" i="0" dirty="0" err="1" smtClean="0">
                <a:ea typeface="Times New Roman" charset="0"/>
                <a:cs typeface="Times New Roman" charset="0"/>
              </a:rPr>
              <a:t>approach</a:t>
            </a:r>
            <a:endParaRPr lang="fr-FR" sz="3000" i="0" dirty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9255" y="340536"/>
            <a:ext cx="792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human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physiological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systems</a:t>
            </a:r>
            <a:endParaRPr lang="fr-FR" sz="4000" dirty="0" smtClean="0">
              <a:latin typeface="Arial (Titres)"/>
              <a:ea typeface="Times New Roman" charset="0"/>
              <a:cs typeface="Arial (Titres)"/>
            </a:endParaRPr>
          </a:p>
        </p:txBody>
      </p:sp>
      <p:pic>
        <p:nvPicPr>
          <p:cNvPr id="8" name="Image 7" descr="end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8304" y="1397439"/>
            <a:ext cx="7276498" cy="473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3185" y="1378498"/>
            <a:ext cx="54989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dirty="0" smtClean="0">
                <a:latin typeface="Arial (Titres)"/>
                <a:ea typeface="Times New Roman" charset="0"/>
                <a:cs typeface="Arial (Titres)"/>
              </a:rPr>
              <a:t>Vincent, </a:t>
            </a:r>
            <a:r>
              <a:rPr lang="fr-FR" sz="3200" dirty="0" err="1" smtClean="0">
                <a:latin typeface="Arial (Titres)"/>
                <a:ea typeface="Times New Roman" charset="0"/>
                <a:cs typeface="Arial (Titres)"/>
              </a:rPr>
              <a:t>you</a:t>
            </a:r>
            <a:r>
              <a:rPr lang="fr-FR" sz="32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3200" dirty="0" err="1" smtClean="0">
                <a:latin typeface="Arial (Titres)"/>
                <a:ea typeface="Times New Roman" charset="0"/>
                <a:cs typeface="Arial (Titres)"/>
              </a:rPr>
              <a:t>didn’t</a:t>
            </a:r>
            <a:r>
              <a:rPr lang="fr-FR" sz="3200" dirty="0" smtClean="0">
                <a:latin typeface="Arial (Titres)"/>
                <a:ea typeface="Times New Roman" charset="0"/>
                <a:cs typeface="Arial (Titres)"/>
              </a:rPr>
              <a:t> talk</a:t>
            </a:r>
          </a:p>
          <a:p>
            <a:pPr algn="ctr"/>
            <a:r>
              <a:rPr lang="fr-FR" sz="3200" dirty="0" smtClean="0">
                <a:latin typeface="Arial (Titres)"/>
                <a:ea typeface="Times New Roman" charset="0"/>
                <a:cs typeface="Arial (Titres)"/>
              </a:rPr>
              <a:t>about cancer </a:t>
            </a:r>
            <a:r>
              <a:rPr lang="fr-FR" sz="3200" dirty="0" err="1" smtClean="0">
                <a:latin typeface="Arial (Titres)"/>
                <a:ea typeface="Times New Roman" charset="0"/>
                <a:cs typeface="Arial (Titres)"/>
              </a:rPr>
              <a:t>today</a:t>
            </a:r>
            <a:r>
              <a:rPr lang="fr-FR" sz="3200" dirty="0" smtClean="0">
                <a:latin typeface="Arial (Titres)"/>
                <a:ea typeface="Times New Roman" charset="0"/>
                <a:cs typeface="Arial (Titres)"/>
              </a:rPr>
              <a:t> !!</a:t>
            </a:r>
          </a:p>
        </p:txBody>
      </p:sp>
      <p:pic>
        <p:nvPicPr>
          <p:cNvPr id="7" name="Image 6" descr="cellul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882" y="935291"/>
            <a:ext cx="3564080" cy="3564079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 flipH="1">
            <a:off x="722431" y="1106834"/>
            <a:ext cx="4905542" cy="1572869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29308" y="334989"/>
            <a:ext cx="4175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Multiple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Myeloma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grpSp>
        <p:nvGrpSpPr>
          <p:cNvPr id="62" name="Grouper 61"/>
          <p:cNvGrpSpPr/>
          <p:nvPr/>
        </p:nvGrpSpPr>
        <p:grpSpPr>
          <a:xfrm>
            <a:off x="1050894" y="3724270"/>
            <a:ext cx="2464594" cy="2159524"/>
            <a:chOff x="1085850" y="3712619"/>
            <a:chExt cx="2464594" cy="2159524"/>
          </a:xfrm>
        </p:grpSpPr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 rot="18523921">
              <a:off x="1164431" y="3745687"/>
              <a:ext cx="307975" cy="465138"/>
            </a:xfrm>
            <a:prstGeom prst="diamond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1189831" y="3712619"/>
              <a:ext cx="2360613" cy="1673226"/>
              <a:chOff x="750" y="1102"/>
              <a:chExt cx="1487" cy="1054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 rot="5095424">
                <a:off x="1968" y="1888"/>
                <a:ext cx="238" cy="296"/>
                <a:chOff x="1104" y="1254"/>
                <a:chExt cx="238" cy="387"/>
              </a:xfrm>
            </p:grpSpPr>
            <p:sp>
              <p:nvSpPr>
                <p:cNvPr id="25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104" y="1254"/>
                  <a:ext cx="55" cy="233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1104" y="1487"/>
                  <a:ext cx="230" cy="15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342" y="1401"/>
                  <a:ext cx="0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 rot="-3158645">
                <a:off x="800" y="1251"/>
                <a:ext cx="234" cy="183"/>
                <a:chOff x="624" y="1248"/>
                <a:chExt cx="288" cy="240"/>
              </a:xfrm>
            </p:grpSpPr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624" y="1248"/>
                  <a:ext cx="144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68" y="1248"/>
                  <a:ext cx="144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 rot="-2120511">
                <a:off x="1033" y="1102"/>
                <a:ext cx="220" cy="194"/>
                <a:chOff x="624" y="1248"/>
                <a:chExt cx="288" cy="240"/>
              </a:xfrm>
            </p:grpSpPr>
            <p:sp>
              <p:nvSpPr>
                <p:cNvPr id="21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24" y="1248"/>
                  <a:ext cx="144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768" y="1248"/>
                  <a:ext cx="144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9" name="Freeform 64"/>
              <p:cNvSpPr>
                <a:spLocks/>
              </p:cNvSpPr>
              <p:nvPr/>
            </p:nvSpPr>
            <p:spPr bwMode="auto">
              <a:xfrm rot="5794916">
                <a:off x="720" y="1667"/>
                <a:ext cx="136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64" y="1"/>
                  </a:cxn>
                  <a:cxn ang="0">
                    <a:pos x="136" y="49"/>
                  </a:cxn>
                </a:cxnLst>
                <a:rect l="0" t="0" r="r" b="b"/>
                <a:pathLst>
                  <a:path w="136" h="53">
                    <a:moveTo>
                      <a:pt x="0" y="53"/>
                    </a:moveTo>
                    <a:cubicBezTo>
                      <a:pt x="11" y="45"/>
                      <a:pt x="41" y="2"/>
                      <a:pt x="64" y="1"/>
                    </a:cubicBezTo>
                    <a:cubicBezTo>
                      <a:pt x="87" y="0"/>
                      <a:pt x="122" y="39"/>
                      <a:pt x="136" y="49"/>
                    </a:cubicBez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" name="Freeform 65"/>
              <p:cNvSpPr>
                <a:spLocks/>
              </p:cNvSpPr>
              <p:nvPr/>
            </p:nvSpPr>
            <p:spPr bwMode="auto">
              <a:xfrm rot="5794916">
                <a:off x="709" y="1800"/>
                <a:ext cx="136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64" y="1"/>
                  </a:cxn>
                  <a:cxn ang="0">
                    <a:pos x="136" y="49"/>
                  </a:cxn>
                </a:cxnLst>
                <a:rect l="0" t="0" r="r" b="b"/>
                <a:pathLst>
                  <a:path w="136" h="53">
                    <a:moveTo>
                      <a:pt x="0" y="53"/>
                    </a:moveTo>
                    <a:cubicBezTo>
                      <a:pt x="11" y="45"/>
                      <a:pt x="41" y="2"/>
                      <a:pt x="64" y="1"/>
                    </a:cubicBezTo>
                    <a:cubicBezTo>
                      <a:pt x="87" y="0"/>
                      <a:pt x="122" y="39"/>
                      <a:pt x="136" y="49"/>
                    </a:cubicBez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1276350" y="3890943"/>
              <a:ext cx="1968500" cy="19812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" name="Group 89"/>
            <p:cNvGrpSpPr>
              <a:grpSpLocks/>
            </p:cNvGrpSpPr>
            <p:nvPr/>
          </p:nvGrpSpPr>
          <p:grpSpPr bwMode="auto">
            <a:xfrm>
              <a:off x="1227138" y="3979843"/>
              <a:ext cx="2149476" cy="1706563"/>
              <a:chOff x="773" y="1274"/>
              <a:chExt cx="1354" cy="1075"/>
            </a:xfrm>
          </p:grpSpPr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773" y="2058"/>
                <a:ext cx="1354" cy="2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just" eaLnBrk="1" hangingPunct="1"/>
                <a:r>
                  <a:rPr lang="fr-FR" sz="2400" i="0" dirty="0">
                    <a:ea typeface="Times New Roman" charset="0"/>
                    <a:cs typeface="Times New Roman" charset="0"/>
                  </a:rPr>
                  <a:t> </a:t>
                </a:r>
                <a:r>
                  <a:rPr lang="fr-FR" sz="2400" i="0" dirty="0" smtClean="0">
                    <a:ea typeface="Times New Roman" charset="0"/>
                    <a:cs typeface="Times New Roman" charset="0"/>
                  </a:rPr>
                  <a:t> </a:t>
                </a:r>
                <a:r>
                  <a:rPr lang="fr-FR" sz="2400" i="0" dirty="0" err="1" smtClean="0">
                    <a:ea typeface="Times New Roman" charset="0"/>
                    <a:cs typeface="Times New Roman" charset="0"/>
                  </a:rPr>
                  <a:t>Behaviours</a:t>
                </a:r>
                <a:endParaRPr lang="fr-FR" sz="2400" i="0" dirty="0">
                  <a:ea typeface="Times New Roman" charset="0"/>
                  <a:cs typeface="Times New Roman" charset="0"/>
                </a:endParaRPr>
              </a:p>
            </p:txBody>
          </p:sp>
          <p:grpSp>
            <p:nvGrpSpPr>
              <p:cNvPr id="32" name="Group 74"/>
              <p:cNvGrpSpPr>
                <a:grpSpLocks/>
              </p:cNvGrpSpPr>
              <p:nvPr/>
            </p:nvGrpSpPr>
            <p:grpSpPr bwMode="auto">
              <a:xfrm>
                <a:off x="804" y="1274"/>
                <a:ext cx="1232" cy="783"/>
                <a:chOff x="800" y="1274"/>
                <a:chExt cx="1232" cy="783"/>
              </a:xfrm>
            </p:grpSpPr>
            <p:grpSp>
              <p:nvGrpSpPr>
                <p:cNvPr id="33" name="Group 63"/>
                <p:cNvGrpSpPr>
                  <a:grpSpLocks/>
                </p:cNvGrpSpPr>
                <p:nvPr/>
              </p:nvGrpSpPr>
              <p:grpSpPr bwMode="auto">
                <a:xfrm>
                  <a:off x="1593" y="1426"/>
                  <a:ext cx="439" cy="626"/>
                  <a:chOff x="1593" y="1430"/>
                  <a:chExt cx="439" cy="626"/>
                </a:xfrm>
              </p:grpSpPr>
              <p:sp>
                <p:nvSpPr>
                  <p:cNvPr id="5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816" y="1648"/>
                    <a:ext cx="88" cy="88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1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1649"/>
                    <a:ext cx="88" cy="88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1826"/>
                    <a:ext cx="88" cy="88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1875"/>
                    <a:ext cx="88" cy="88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4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40" y="1824"/>
                    <a:ext cx="192" cy="6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5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17" y="1737"/>
                    <a:ext cx="40" cy="136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" name="Line 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70" y="1670"/>
                    <a:ext cx="144" cy="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5" y="1499"/>
                    <a:ext cx="132" cy="14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1430"/>
                    <a:ext cx="88" cy="88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15" y="1511"/>
                    <a:ext cx="44" cy="14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636" y="1736"/>
                    <a:ext cx="20" cy="96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68" y="1916"/>
                    <a:ext cx="4" cy="14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" name="Group 62"/>
                <p:cNvGrpSpPr>
                  <a:grpSpLocks/>
                </p:cNvGrpSpPr>
                <p:nvPr/>
              </p:nvGrpSpPr>
              <p:grpSpPr bwMode="auto">
                <a:xfrm>
                  <a:off x="1032" y="1274"/>
                  <a:ext cx="528" cy="783"/>
                  <a:chOff x="1048" y="1266"/>
                  <a:chExt cx="528" cy="783"/>
                </a:xfrm>
              </p:grpSpPr>
              <p:sp>
                <p:nvSpPr>
                  <p:cNvPr id="4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1281"/>
                    <a:ext cx="70" cy="7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3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1462"/>
                    <a:ext cx="70" cy="7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122" y="1328"/>
                    <a:ext cx="70" cy="7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1401"/>
                    <a:ext cx="71" cy="7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505" y="1384"/>
                    <a:ext cx="71" cy="7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223" y="1266"/>
                    <a:ext cx="282" cy="31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470" y="1502"/>
                    <a:ext cx="71" cy="7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377" y="1577"/>
                    <a:ext cx="8" cy="47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" name="Group 73"/>
                <p:cNvGrpSpPr>
                  <a:grpSpLocks/>
                </p:cNvGrpSpPr>
                <p:nvPr/>
              </p:nvGrpSpPr>
              <p:grpSpPr bwMode="auto">
                <a:xfrm>
                  <a:off x="800" y="1696"/>
                  <a:ext cx="328" cy="361"/>
                  <a:chOff x="800" y="1696"/>
                  <a:chExt cx="328" cy="361"/>
                </a:xfrm>
              </p:grpSpPr>
              <p:grpSp>
                <p:nvGrpSpPr>
                  <p:cNvPr id="3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920" y="1696"/>
                    <a:ext cx="208" cy="140"/>
                    <a:chOff x="2224" y="1180"/>
                    <a:chExt cx="208" cy="140"/>
                  </a:xfrm>
                </p:grpSpPr>
                <p:sp>
                  <p:nvSpPr>
                    <p:cNvPr id="39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4" y="1180"/>
                      <a:ext cx="0" cy="14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0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4" y="1320"/>
                      <a:ext cx="20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1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228" y="1195"/>
                      <a:ext cx="180" cy="6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1"/>
                        </a:cxn>
                        <a:cxn ang="0">
                          <a:pos x="44" y="25"/>
                        </a:cxn>
                        <a:cxn ang="0">
                          <a:pos x="76" y="61"/>
                        </a:cxn>
                        <a:cxn ang="0">
                          <a:pos x="104" y="5"/>
                        </a:cxn>
                        <a:cxn ang="0">
                          <a:pos x="136" y="53"/>
                        </a:cxn>
                        <a:cxn ang="0">
                          <a:pos x="160" y="1"/>
                        </a:cxn>
                        <a:cxn ang="0">
                          <a:pos x="180" y="49"/>
                        </a:cxn>
                      </a:cxnLst>
                      <a:rect l="0" t="0" r="r" b="b"/>
                      <a:pathLst>
                        <a:path w="180" h="64">
                          <a:moveTo>
                            <a:pt x="0" y="61"/>
                          </a:moveTo>
                          <a:cubicBezTo>
                            <a:pt x="15" y="43"/>
                            <a:pt x="31" y="25"/>
                            <a:pt x="44" y="25"/>
                          </a:cubicBezTo>
                          <a:cubicBezTo>
                            <a:pt x="57" y="25"/>
                            <a:pt x="66" y="64"/>
                            <a:pt x="76" y="61"/>
                          </a:cubicBezTo>
                          <a:cubicBezTo>
                            <a:pt x="86" y="58"/>
                            <a:pt x="94" y="6"/>
                            <a:pt x="104" y="5"/>
                          </a:cubicBezTo>
                          <a:cubicBezTo>
                            <a:pt x="114" y="4"/>
                            <a:pt x="127" y="54"/>
                            <a:pt x="136" y="53"/>
                          </a:cubicBezTo>
                          <a:cubicBezTo>
                            <a:pt x="145" y="52"/>
                            <a:pt x="153" y="2"/>
                            <a:pt x="160" y="1"/>
                          </a:cubicBezTo>
                          <a:cubicBezTo>
                            <a:pt x="167" y="0"/>
                            <a:pt x="176" y="41"/>
                            <a:pt x="180" y="49"/>
                          </a:cubicBezTo>
                        </a:path>
                      </a:pathLst>
                    </a:custGeom>
                    <a:noFill/>
                    <a:ln w="31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37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800" y="1772"/>
                    <a:ext cx="108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1" y="1841"/>
                    <a:ext cx="4" cy="216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3583298" y="4480867"/>
            <a:ext cx="3674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600" i="0" dirty="0" err="1">
                <a:latin typeface="Arial (Titres)"/>
                <a:ea typeface="Times New Roman" charset="0"/>
                <a:cs typeface="Arial (Titres)"/>
              </a:rPr>
              <a:t>Cell-agent</a:t>
            </a:r>
            <a:r>
              <a:rPr lang="fr-FR" sz="3600" i="0" dirty="0">
                <a:latin typeface="Arial (Titres)"/>
                <a:ea typeface="Times New Roman" charset="0"/>
                <a:cs typeface="Arial (Titres)"/>
              </a:rPr>
              <a:t> model</a:t>
            </a:r>
          </a:p>
        </p:txBody>
      </p:sp>
      <p:grpSp>
        <p:nvGrpSpPr>
          <p:cNvPr id="66" name="Grouper 65"/>
          <p:cNvGrpSpPr/>
          <p:nvPr/>
        </p:nvGrpSpPr>
        <p:grpSpPr>
          <a:xfrm>
            <a:off x="4485525" y="5213898"/>
            <a:ext cx="4572518" cy="749042"/>
            <a:chOff x="4485525" y="5213898"/>
            <a:chExt cx="4572518" cy="749042"/>
          </a:xfrm>
        </p:grpSpPr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5075688" y="5316609"/>
              <a:ext cx="39823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3600" dirty="0" err="1" smtClean="0">
                  <a:latin typeface="Arial (Titres)"/>
                  <a:ea typeface="Times New Roman" charset="0"/>
                  <a:cs typeface="Arial (Titres)"/>
                </a:rPr>
                <a:t>Internal</a:t>
              </a:r>
              <a:r>
                <a:rPr lang="fr-FR" sz="3600" dirty="0" smtClean="0">
                  <a:latin typeface="Arial (Titres)"/>
                  <a:ea typeface="Times New Roman" charset="0"/>
                  <a:cs typeface="Arial (Titres)"/>
                </a:rPr>
                <a:t> </a:t>
              </a:r>
              <a:r>
                <a:rPr lang="fr-FR" sz="3600" dirty="0" err="1" smtClean="0">
                  <a:latin typeface="Arial (Titres)"/>
                  <a:ea typeface="Times New Roman" charset="0"/>
                  <a:cs typeface="Arial (Titres)"/>
                </a:rPr>
                <a:t>machinery</a:t>
              </a:r>
              <a:endParaRPr lang="fr-FR" sz="3600" i="0" dirty="0">
                <a:latin typeface="Arial (Titres)"/>
                <a:ea typeface="Times New Roman" charset="0"/>
                <a:cs typeface="Arial (Titres)"/>
              </a:endParaRPr>
            </a:p>
          </p:txBody>
        </p:sp>
        <p:sp>
          <p:nvSpPr>
            <p:cNvPr id="65" name="AutoShape 6"/>
            <p:cNvSpPr>
              <a:spLocks noChangeArrowheads="1"/>
            </p:cNvSpPr>
            <p:nvPr/>
          </p:nvSpPr>
          <p:spPr bwMode="auto">
            <a:xfrm rot="5400000">
              <a:off x="4445044" y="5254379"/>
              <a:ext cx="636588" cy="555625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261302" y="134144"/>
            <a:ext cx="2551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Road </a:t>
            </a:r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map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07825" y="1775183"/>
            <a:ext cx="85759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þ"/>
            </a:pPr>
            <a:r>
              <a:rPr lang="fr-FR" sz="3200" i="0" dirty="0"/>
              <a:t> </a:t>
            </a:r>
            <a:r>
              <a:rPr lang="fr-FR" sz="3200" i="0" dirty="0" err="1"/>
              <a:t>Multi-Agents</a:t>
            </a:r>
            <a:r>
              <a:rPr lang="fr-FR" sz="3200" i="0" dirty="0"/>
              <a:t> Systems (MAS</a:t>
            </a:r>
            <a:r>
              <a:rPr lang="fr-FR" sz="3200" i="0" dirty="0" smtClean="0"/>
              <a:t>)</a:t>
            </a:r>
          </a:p>
          <a:p>
            <a:pPr>
              <a:buFont typeface="Wingdings" charset="2"/>
              <a:buChar char="þ"/>
            </a:pPr>
            <a:r>
              <a:rPr lang="fr-FR" sz="3200" dirty="0" smtClean="0"/>
              <a:t> « in </a:t>
            </a:r>
            <a:r>
              <a:rPr lang="fr-FR" sz="3200" dirty="0" err="1" smtClean="0"/>
              <a:t>virtuo</a:t>
            </a:r>
            <a:r>
              <a:rPr lang="fr-FR" sz="3200" dirty="0" smtClean="0"/>
              <a:t> » </a:t>
            </a:r>
            <a:r>
              <a:rPr lang="fr-FR" sz="3200" dirty="0" err="1" smtClean="0"/>
              <a:t>experiments</a:t>
            </a:r>
            <a:endParaRPr lang="fr-FR" sz="3200" dirty="0" smtClean="0"/>
          </a:p>
          <a:p>
            <a:pPr>
              <a:buFont typeface="Wingdings" charset="2"/>
              <a:buChar char="þ"/>
            </a:pPr>
            <a:r>
              <a:rPr lang="fr-FR" sz="3200" dirty="0" smtClean="0"/>
              <a:t> </a:t>
            </a:r>
            <a:r>
              <a:rPr lang="fr-FR" sz="3200" dirty="0" err="1" smtClean="0"/>
              <a:t>Modelisation</a:t>
            </a:r>
            <a:r>
              <a:rPr lang="fr-FR" sz="3200" dirty="0" smtClean="0"/>
              <a:t> and simulation of</a:t>
            </a:r>
          </a:p>
          <a:p>
            <a:r>
              <a:rPr lang="fr-FR" sz="3200" dirty="0" smtClean="0"/>
              <a:t>    </a:t>
            </a:r>
            <a:r>
              <a:rPr lang="fr-FR" sz="3200" dirty="0" err="1" smtClean="0"/>
              <a:t>human</a:t>
            </a:r>
            <a:r>
              <a:rPr lang="fr-FR" sz="3200" dirty="0" smtClean="0"/>
              <a:t> </a:t>
            </a:r>
            <a:r>
              <a:rPr lang="fr-FR" sz="3200" dirty="0" err="1" smtClean="0"/>
              <a:t>physiological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 smtClean="0"/>
          </a:p>
          <a:p>
            <a:pPr algn="l">
              <a:buFont typeface="Wingdings" charset="2"/>
              <a:buChar char="q"/>
            </a:pPr>
            <a:r>
              <a:rPr lang="fr-FR" sz="3200" dirty="0" smtClean="0"/>
              <a:t> Multiple </a:t>
            </a:r>
            <a:r>
              <a:rPr lang="fr-FR" sz="3200" dirty="0" err="1" smtClean="0"/>
              <a:t>myeloma</a:t>
            </a:r>
            <a:r>
              <a:rPr lang="fr-FR" sz="3200" dirty="0" smtClean="0"/>
              <a:t> simulation</a:t>
            </a:r>
          </a:p>
          <a:p>
            <a:pPr algn="l">
              <a:buFont typeface="Wingdings" charset="2"/>
              <a:buChar char="q"/>
            </a:pPr>
            <a:r>
              <a:rPr lang="fr-FR" sz="3200" dirty="0" smtClean="0"/>
              <a:t> </a:t>
            </a:r>
            <a:r>
              <a:rPr lang="fr-FR" sz="3200" dirty="0" err="1" smtClean="0"/>
              <a:t>Towards</a:t>
            </a:r>
            <a:r>
              <a:rPr lang="fr-FR" sz="3200" dirty="0" smtClean="0"/>
              <a:t> </a:t>
            </a:r>
            <a:r>
              <a:rPr lang="fr-FR" sz="3200" dirty="0" err="1" smtClean="0"/>
              <a:t>morphogenesis</a:t>
            </a:r>
            <a:r>
              <a:rPr lang="fr-FR" sz="3200" dirty="0" smtClean="0"/>
              <a:t>…</a:t>
            </a:r>
          </a:p>
          <a:p>
            <a:pPr algn="l"/>
            <a:r>
              <a:rPr lang="fr-FR" sz="3200" dirty="0" smtClean="0"/>
              <a:t>                                      … and </a:t>
            </a:r>
            <a:r>
              <a:rPr lang="fr-FR" sz="3200" dirty="0" err="1" smtClean="0"/>
              <a:t>tumor</a:t>
            </a:r>
            <a:r>
              <a:rPr lang="fr-FR" sz="3200" dirty="0" smtClean="0"/>
              <a:t> </a:t>
            </a:r>
            <a:r>
              <a:rPr lang="fr-FR" sz="3200" dirty="0" err="1" smtClean="0"/>
              <a:t>growth</a:t>
            </a:r>
            <a:r>
              <a:rPr lang="fr-FR" sz="3200" dirty="0" smtClean="0"/>
              <a:t>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29308" y="358079"/>
            <a:ext cx="4175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Multiple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Myeloma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pic>
        <p:nvPicPr>
          <p:cNvPr id="66" name="Picture 18" descr="derm1005"/>
          <p:cNvPicPr preferRelativeResize="0">
            <a:picLocks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981578"/>
            <a:ext cx="9144000" cy="5312801"/>
          </a:xfrm>
          <a:prstGeom prst="rect">
            <a:avLst/>
          </a:prstGeom>
          <a:noFill/>
        </p:spPr>
      </p:pic>
      <p:sp>
        <p:nvSpPr>
          <p:cNvPr id="170" name="Text Box 9"/>
          <p:cNvSpPr txBox="1">
            <a:spLocks noChangeArrowheads="1"/>
          </p:cNvSpPr>
          <p:nvPr/>
        </p:nvSpPr>
        <p:spPr bwMode="auto">
          <a:xfrm>
            <a:off x="0" y="1034232"/>
            <a:ext cx="3961720" cy="1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dirty="0" smtClean="0">
                <a:ea typeface="Times New Roman" charset="0"/>
                <a:cs typeface="Times New Roman" charset="0"/>
              </a:rPr>
              <a:t>Collaboration</a:t>
            </a:r>
          </a:p>
          <a:p>
            <a:pPr>
              <a:lnSpc>
                <a:spcPct val="80000"/>
              </a:lnSpc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INSERM </a:t>
            </a:r>
            <a:r>
              <a:rPr lang="fr-FR" sz="2800" i="0" dirty="0">
                <a:ea typeface="Times New Roman" charset="0"/>
                <a:cs typeface="Times New Roman" charset="0"/>
              </a:rPr>
              <a:t>Nantes U 463</a:t>
            </a:r>
            <a:r>
              <a:rPr lang="fr-FR" sz="2800" dirty="0" smtClean="0">
                <a:ea typeface="Times New Roman" charset="0"/>
                <a:cs typeface="Times New Roman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ea typeface="Times New Roman" charset="0"/>
                <a:cs typeface="Times New Roman" charset="0"/>
              </a:rPr>
              <a:t>Pr. F.R. Bataille</a:t>
            </a:r>
            <a:endParaRPr lang="fr-FR" sz="2800" i="0" dirty="0" smtClean="0">
              <a:ea typeface="Times New Roman" charset="0"/>
              <a:cs typeface="Times New Roman" charset="0"/>
            </a:endParaRPr>
          </a:p>
        </p:txBody>
      </p:sp>
      <p:sp>
        <p:nvSpPr>
          <p:cNvPr id="184" name="AutoShape 30"/>
          <p:cNvSpPr>
            <a:spLocks noChangeArrowheads="1"/>
          </p:cNvSpPr>
          <p:nvPr/>
        </p:nvSpPr>
        <p:spPr bwMode="auto">
          <a:xfrm>
            <a:off x="4775916" y="3779538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26" name="Grouper 225"/>
          <p:cNvGrpSpPr/>
          <p:nvPr/>
        </p:nvGrpSpPr>
        <p:grpSpPr>
          <a:xfrm>
            <a:off x="3780579" y="1765000"/>
            <a:ext cx="4554537" cy="2232025"/>
            <a:chOff x="3780579" y="1765000"/>
            <a:chExt cx="4554537" cy="2232025"/>
          </a:xfrm>
        </p:grpSpPr>
        <p:sp>
          <p:nvSpPr>
            <p:cNvPr id="172" name="Text Box 16"/>
            <p:cNvSpPr txBox="1">
              <a:spLocks noChangeArrowheads="1"/>
            </p:cNvSpPr>
            <p:nvPr/>
          </p:nvSpPr>
          <p:spPr bwMode="auto">
            <a:xfrm>
              <a:off x="3780579" y="2339675"/>
              <a:ext cx="1368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CD45+</a:t>
              </a:r>
              <a:r>
                <a:rPr lang="fr-FR" dirty="0" smtClean="0"/>
                <a:t>+</a:t>
              </a:r>
              <a:endParaRPr lang="fr-FR" dirty="0"/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4501304" y="2123775"/>
              <a:ext cx="1584325" cy="1439863"/>
            </a:xfrm>
            <a:custGeom>
              <a:avLst/>
              <a:gdLst/>
              <a:ahLst/>
              <a:cxnLst>
                <a:cxn ang="0">
                  <a:pos x="141" y="439"/>
                </a:cxn>
                <a:cxn ang="0">
                  <a:pos x="223" y="412"/>
                </a:cxn>
                <a:cxn ang="0">
                  <a:pos x="480" y="392"/>
                </a:cxn>
                <a:cxn ang="0">
                  <a:pos x="521" y="385"/>
                </a:cxn>
                <a:cxn ang="0">
                  <a:pos x="589" y="544"/>
                </a:cxn>
                <a:cxn ang="0">
                  <a:pos x="544" y="726"/>
                </a:cxn>
                <a:cxn ang="0">
                  <a:pos x="998" y="907"/>
                </a:cxn>
                <a:cxn ang="0">
                  <a:pos x="0" y="0"/>
                </a:cxn>
                <a:cxn ang="0">
                  <a:pos x="141" y="439"/>
                </a:cxn>
              </a:cxnLst>
              <a:rect l="0" t="0" r="r" b="b"/>
              <a:pathLst>
                <a:path w="998" h="907">
                  <a:moveTo>
                    <a:pt x="141" y="439"/>
                  </a:moveTo>
                  <a:cubicBezTo>
                    <a:pt x="173" y="434"/>
                    <a:pt x="193" y="416"/>
                    <a:pt x="223" y="412"/>
                  </a:cubicBezTo>
                  <a:cubicBezTo>
                    <a:pt x="308" y="399"/>
                    <a:pt x="394" y="396"/>
                    <a:pt x="480" y="392"/>
                  </a:cubicBezTo>
                  <a:cubicBezTo>
                    <a:pt x="516" y="385"/>
                    <a:pt x="502" y="385"/>
                    <a:pt x="521" y="385"/>
                  </a:cubicBezTo>
                  <a:lnTo>
                    <a:pt x="589" y="544"/>
                  </a:lnTo>
                  <a:lnTo>
                    <a:pt x="544" y="726"/>
                  </a:lnTo>
                  <a:lnTo>
                    <a:pt x="998" y="907"/>
                  </a:lnTo>
                  <a:lnTo>
                    <a:pt x="0" y="0"/>
                  </a:lnTo>
                  <a:lnTo>
                    <a:pt x="141" y="439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grpSp>
          <p:nvGrpSpPr>
            <p:cNvPr id="175" name="Group 69"/>
            <p:cNvGrpSpPr>
              <a:grpSpLocks/>
            </p:cNvGrpSpPr>
            <p:nvPr/>
          </p:nvGrpSpPr>
          <p:grpSpPr bwMode="auto">
            <a:xfrm>
              <a:off x="3998066" y="2412700"/>
              <a:ext cx="2374900" cy="1584325"/>
              <a:chOff x="2926" y="1888"/>
              <a:chExt cx="1496" cy="998"/>
            </a:xfrm>
          </p:grpSpPr>
          <p:sp>
            <p:nvSpPr>
              <p:cNvPr id="176" name="Freeform 24"/>
              <p:cNvSpPr>
                <a:spLocks/>
              </p:cNvSpPr>
              <p:nvPr/>
            </p:nvSpPr>
            <p:spPr bwMode="auto">
              <a:xfrm>
                <a:off x="3152" y="1888"/>
                <a:ext cx="1225" cy="997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1225" y="0"/>
                  </a:cxn>
                  <a:cxn ang="0">
                    <a:pos x="1225" y="997"/>
                  </a:cxn>
                  <a:cxn ang="0">
                    <a:pos x="0" y="725"/>
                  </a:cxn>
                  <a:cxn ang="0">
                    <a:pos x="0" y="272"/>
                  </a:cxn>
                </a:cxnLst>
                <a:rect l="0" t="0" r="r" b="b"/>
                <a:pathLst>
                  <a:path w="1225" h="997">
                    <a:moveTo>
                      <a:pt x="0" y="272"/>
                    </a:moveTo>
                    <a:lnTo>
                      <a:pt x="1225" y="0"/>
                    </a:lnTo>
                    <a:lnTo>
                      <a:pt x="1225" y="997"/>
                    </a:lnTo>
                    <a:lnTo>
                      <a:pt x="0" y="725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CC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7" name="Oval 11"/>
              <p:cNvSpPr>
                <a:spLocks noChangeArrowheads="1"/>
              </p:cNvSpPr>
              <p:nvPr/>
            </p:nvSpPr>
            <p:spPr bwMode="auto">
              <a:xfrm>
                <a:off x="2926" y="2160"/>
                <a:ext cx="453" cy="4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8" name="Line 12"/>
              <p:cNvSpPr>
                <a:spLocks noChangeShapeType="1"/>
              </p:cNvSpPr>
              <p:nvPr/>
            </p:nvSpPr>
            <p:spPr bwMode="auto">
              <a:xfrm flipV="1">
                <a:off x="3153" y="1888"/>
                <a:ext cx="122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9" name="Line 13"/>
              <p:cNvSpPr>
                <a:spLocks noChangeShapeType="1"/>
              </p:cNvSpPr>
              <p:nvPr/>
            </p:nvSpPr>
            <p:spPr bwMode="auto">
              <a:xfrm>
                <a:off x="3153" y="2614"/>
                <a:ext cx="122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0" name="Line 14"/>
              <p:cNvSpPr>
                <a:spLocks noChangeShapeType="1"/>
              </p:cNvSpPr>
              <p:nvPr/>
            </p:nvSpPr>
            <p:spPr bwMode="auto">
              <a:xfrm>
                <a:off x="4377" y="1888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1" name="Text Box 15"/>
              <p:cNvSpPr txBox="1">
                <a:spLocks noChangeArrowheads="1"/>
              </p:cNvSpPr>
              <p:nvPr/>
            </p:nvSpPr>
            <p:spPr bwMode="auto">
              <a:xfrm>
                <a:off x="2971" y="2294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b="1" dirty="0" smtClean="0"/>
                  <a:t>MC</a:t>
                </a:r>
                <a:endParaRPr lang="fr-FR" b="1" dirty="0"/>
              </a:p>
            </p:txBody>
          </p:sp>
          <p:sp>
            <p:nvSpPr>
              <p:cNvPr id="182" name="Text Box 28"/>
              <p:cNvSpPr txBox="1">
                <a:spLocks noChangeArrowheads="1"/>
              </p:cNvSpPr>
              <p:nvPr/>
            </p:nvSpPr>
            <p:spPr bwMode="auto">
              <a:xfrm>
                <a:off x="3560" y="2251"/>
                <a:ext cx="8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b="1">
                    <a:solidFill>
                      <a:schemeClr val="bg1"/>
                    </a:solidFill>
                  </a:rPr>
                  <a:t>CD45+</a:t>
                </a:r>
              </a:p>
            </p:txBody>
          </p:sp>
        </p:grpSp>
        <p:sp>
          <p:nvSpPr>
            <p:cNvPr id="193" name="AutoShape 34"/>
            <p:cNvSpPr>
              <a:spLocks noChangeArrowheads="1"/>
            </p:cNvSpPr>
            <p:nvPr/>
          </p:nvSpPr>
          <p:spPr bwMode="auto">
            <a:xfrm>
              <a:off x="6444404" y="3060400"/>
              <a:ext cx="360362" cy="3603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95" name="Text Box 36"/>
            <p:cNvSpPr txBox="1">
              <a:spLocks noChangeArrowheads="1"/>
            </p:cNvSpPr>
            <p:nvPr/>
          </p:nvSpPr>
          <p:spPr bwMode="auto">
            <a:xfrm>
              <a:off x="6893666" y="2917307"/>
              <a:ext cx="14414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dirty="0" smtClean="0"/>
                <a:t>Good </a:t>
              </a:r>
              <a:r>
                <a:rPr lang="fr-FR" dirty="0" err="1" smtClean="0"/>
                <a:t>prognosis</a:t>
              </a:r>
              <a:endParaRPr lang="fr-FR" dirty="0"/>
            </a:p>
          </p:txBody>
        </p:sp>
        <p:sp>
          <p:nvSpPr>
            <p:cNvPr id="197" name="Text Box 40"/>
            <p:cNvSpPr txBox="1">
              <a:spLocks noChangeArrowheads="1"/>
            </p:cNvSpPr>
            <p:nvPr/>
          </p:nvSpPr>
          <p:spPr bwMode="auto">
            <a:xfrm>
              <a:off x="3853604" y="1765000"/>
              <a:ext cx="2736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 smtClean="0"/>
                <a:t>IL</a:t>
              </a:r>
              <a:r>
                <a:rPr lang="fr-FR" dirty="0"/>
                <a:t>-</a:t>
              </a:r>
              <a:r>
                <a:rPr lang="fr-FR" dirty="0" smtClean="0"/>
                <a:t>6</a:t>
              </a:r>
              <a:endParaRPr lang="fr-FR" dirty="0"/>
            </a:p>
          </p:txBody>
        </p:sp>
        <p:grpSp>
          <p:nvGrpSpPr>
            <p:cNvPr id="198" name="Group 68"/>
            <p:cNvGrpSpPr>
              <a:grpSpLocks/>
            </p:cNvGrpSpPr>
            <p:nvPr/>
          </p:nvGrpSpPr>
          <p:grpSpPr bwMode="auto">
            <a:xfrm>
              <a:off x="4356841" y="2123775"/>
              <a:ext cx="1728788" cy="144463"/>
              <a:chOff x="3152" y="1706"/>
              <a:chExt cx="1089" cy="91"/>
            </a:xfrm>
          </p:grpSpPr>
          <p:sp>
            <p:nvSpPr>
              <p:cNvPr id="199" name="Line 41"/>
              <p:cNvSpPr>
                <a:spLocks noChangeShapeType="1"/>
              </p:cNvSpPr>
              <p:nvPr/>
            </p:nvSpPr>
            <p:spPr bwMode="auto">
              <a:xfrm>
                <a:off x="3152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0" name="Line 42"/>
              <p:cNvSpPr>
                <a:spLocks noChangeShapeType="1"/>
              </p:cNvSpPr>
              <p:nvPr/>
            </p:nvSpPr>
            <p:spPr bwMode="auto">
              <a:xfrm>
                <a:off x="3243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1" name="Line 43"/>
              <p:cNvSpPr>
                <a:spLocks noChangeShapeType="1"/>
              </p:cNvSpPr>
              <p:nvPr/>
            </p:nvSpPr>
            <p:spPr bwMode="auto">
              <a:xfrm>
                <a:off x="3334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2" name="Line 44"/>
              <p:cNvSpPr>
                <a:spLocks noChangeShapeType="1"/>
              </p:cNvSpPr>
              <p:nvPr/>
            </p:nvSpPr>
            <p:spPr bwMode="auto">
              <a:xfrm>
                <a:off x="3424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3" name="Line 45"/>
              <p:cNvSpPr>
                <a:spLocks noChangeShapeType="1"/>
              </p:cNvSpPr>
              <p:nvPr/>
            </p:nvSpPr>
            <p:spPr bwMode="auto">
              <a:xfrm>
                <a:off x="3515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4" name="Line 46"/>
              <p:cNvSpPr>
                <a:spLocks noChangeShapeType="1"/>
              </p:cNvSpPr>
              <p:nvPr/>
            </p:nvSpPr>
            <p:spPr bwMode="auto">
              <a:xfrm>
                <a:off x="3606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" name="Line 47"/>
              <p:cNvSpPr>
                <a:spLocks noChangeShapeType="1"/>
              </p:cNvSpPr>
              <p:nvPr/>
            </p:nvSpPr>
            <p:spPr bwMode="auto">
              <a:xfrm>
                <a:off x="3696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6" name="Line 48"/>
              <p:cNvSpPr>
                <a:spLocks noChangeShapeType="1"/>
              </p:cNvSpPr>
              <p:nvPr/>
            </p:nvSpPr>
            <p:spPr bwMode="auto">
              <a:xfrm>
                <a:off x="3787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7" name="Line 49"/>
              <p:cNvSpPr>
                <a:spLocks noChangeShapeType="1"/>
              </p:cNvSpPr>
              <p:nvPr/>
            </p:nvSpPr>
            <p:spPr bwMode="auto">
              <a:xfrm>
                <a:off x="3878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8" name="Line 50"/>
              <p:cNvSpPr>
                <a:spLocks noChangeShapeType="1"/>
              </p:cNvSpPr>
              <p:nvPr/>
            </p:nvSpPr>
            <p:spPr bwMode="auto">
              <a:xfrm>
                <a:off x="3969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9" name="Line 51"/>
              <p:cNvSpPr>
                <a:spLocks noChangeShapeType="1"/>
              </p:cNvSpPr>
              <p:nvPr/>
            </p:nvSpPr>
            <p:spPr bwMode="auto">
              <a:xfrm>
                <a:off x="4059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0" name="Line 52"/>
              <p:cNvSpPr>
                <a:spLocks noChangeShapeType="1"/>
              </p:cNvSpPr>
              <p:nvPr/>
            </p:nvSpPr>
            <p:spPr bwMode="auto">
              <a:xfrm>
                <a:off x="4150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1" name="Line 53"/>
              <p:cNvSpPr>
                <a:spLocks noChangeShapeType="1"/>
              </p:cNvSpPr>
              <p:nvPr/>
            </p:nvSpPr>
            <p:spPr bwMode="auto">
              <a:xfrm>
                <a:off x="4241" y="170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27" name="Grouper 226"/>
          <p:cNvGrpSpPr/>
          <p:nvPr/>
        </p:nvGrpSpPr>
        <p:grpSpPr>
          <a:xfrm>
            <a:off x="3637704" y="4212925"/>
            <a:ext cx="4786312" cy="2093913"/>
            <a:chOff x="3637704" y="4212925"/>
            <a:chExt cx="4786312" cy="2093913"/>
          </a:xfrm>
        </p:grpSpPr>
        <p:sp>
          <p:nvSpPr>
            <p:cNvPr id="174" name="Text Box 27"/>
            <p:cNvSpPr txBox="1">
              <a:spLocks noChangeArrowheads="1"/>
            </p:cNvSpPr>
            <p:nvPr/>
          </p:nvSpPr>
          <p:spPr bwMode="auto">
            <a:xfrm>
              <a:off x="3637704" y="5365450"/>
              <a:ext cx="1368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/>
                <a:t>CD45+</a:t>
              </a:r>
              <a:r>
                <a:rPr lang="fr-FR" dirty="0" smtClean="0"/>
                <a:t>+</a:t>
              </a:r>
              <a:endParaRPr lang="fr-FR" dirty="0"/>
            </a:p>
          </p:txBody>
        </p:sp>
        <p:sp>
          <p:nvSpPr>
            <p:cNvPr id="183" name="Text Box 29"/>
            <p:cNvSpPr txBox="1">
              <a:spLocks noChangeArrowheads="1"/>
            </p:cNvSpPr>
            <p:nvPr/>
          </p:nvSpPr>
          <p:spPr bwMode="auto">
            <a:xfrm>
              <a:off x="4212379" y="5940125"/>
              <a:ext cx="2089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/>
                <a:t>IL-6 + IGF-1</a:t>
              </a:r>
            </a:p>
          </p:txBody>
        </p:sp>
        <p:grpSp>
          <p:nvGrpSpPr>
            <p:cNvPr id="185" name="Group 70"/>
            <p:cNvGrpSpPr>
              <a:grpSpLocks/>
            </p:cNvGrpSpPr>
            <p:nvPr/>
          </p:nvGrpSpPr>
          <p:grpSpPr bwMode="auto">
            <a:xfrm>
              <a:off x="3996479" y="4212925"/>
              <a:ext cx="2305050" cy="1584325"/>
              <a:chOff x="2925" y="2976"/>
              <a:chExt cx="1452" cy="998"/>
            </a:xfrm>
          </p:grpSpPr>
          <p:sp>
            <p:nvSpPr>
              <p:cNvPr id="186" name="Freeform 25"/>
              <p:cNvSpPr>
                <a:spLocks/>
              </p:cNvSpPr>
              <p:nvPr/>
            </p:nvSpPr>
            <p:spPr bwMode="auto">
              <a:xfrm>
                <a:off x="3152" y="2977"/>
                <a:ext cx="1225" cy="997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1225" y="0"/>
                  </a:cxn>
                  <a:cxn ang="0">
                    <a:pos x="1225" y="997"/>
                  </a:cxn>
                  <a:cxn ang="0">
                    <a:pos x="0" y="725"/>
                  </a:cxn>
                  <a:cxn ang="0">
                    <a:pos x="0" y="272"/>
                  </a:cxn>
                </a:cxnLst>
                <a:rect l="0" t="0" r="r" b="b"/>
                <a:pathLst>
                  <a:path w="1225" h="997">
                    <a:moveTo>
                      <a:pt x="0" y="272"/>
                    </a:moveTo>
                    <a:lnTo>
                      <a:pt x="1225" y="0"/>
                    </a:lnTo>
                    <a:lnTo>
                      <a:pt x="1225" y="997"/>
                    </a:lnTo>
                    <a:lnTo>
                      <a:pt x="0" y="725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7" name="Oval 17"/>
              <p:cNvSpPr>
                <a:spLocks noChangeArrowheads="1"/>
              </p:cNvSpPr>
              <p:nvPr/>
            </p:nvSpPr>
            <p:spPr bwMode="auto">
              <a:xfrm>
                <a:off x="2925" y="3248"/>
                <a:ext cx="453" cy="4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8" name="Line 18"/>
              <p:cNvSpPr>
                <a:spLocks noChangeShapeType="1"/>
              </p:cNvSpPr>
              <p:nvPr/>
            </p:nvSpPr>
            <p:spPr bwMode="auto">
              <a:xfrm flipV="1">
                <a:off x="3152" y="2976"/>
                <a:ext cx="122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9" name="Line 19"/>
              <p:cNvSpPr>
                <a:spLocks noChangeShapeType="1"/>
              </p:cNvSpPr>
              <p:nvPr/>
            </p:nvSpPr>
            <p:spPr bwMode="auto">
              <a:xfrm>
                <a:off x="3152" y="3702"/>
                <a:ext cx="1224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0" name="Line 20"/>
              <p:cNvSpPr>
                <a:spLocks noChangeShapeType="1"/>
              </p:cNvSpPr>
              <p:nvPr/>
            </p:nvSpPr>
            <p:spPr bwMode="auto">
              <a:xfrm>
                <a:off x="4376" y="2976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1" name="Text Box 21"/>
              <p:cNvSpPr txBox="1">
                <a:spLocks noChangeArrowheads="1"/>
              </p:cNvSpPr>
              <p:nvPr/>
            </p:nvSpPr>
            <p:spPr bwMode="auto">
              <a:xfrm>
                <a:off x="2970" y="3378"/>
                <a:ext cx="36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b="1" dirty="0" smtClean="0"/>
                  <a:t>MC</a:t>
                </a:r>
                <a:endParaRPr lang="fr-FR" b="1" dirty="0"/>
              </a:p>
            </p:txBody>
          </p:sp>
          <p:sp>
            <p:nvSpPr>
              <p:cNvPr id="192" name="Text Box 33"/>
              <p:cNvSpPr txBox="1">
                <a:spLocks noChangeArrowheads="1"/>
              </p:cNvSpPr>
              <p:nvPr/>
            </p:nvSpPr>
            <p:spPr bwMode="auto">
              <a:xfrm>
                <a:off x="3787" y="3380"/>
                <a:ext cx="5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>
                    <a:solidFill>
                      <a:schemeClr val="bg1"/>
                    </a:solidFill>
                  </a:rPr>
                  <a:t>CD45-</a:t>
                </a:r>
              </a:p>
            </p:txBody>
          </p:sp>
        </p:grpSp>
        <p:sp>
          <p:nvSpPr>
            <p:cNvPr id="194" name="AutoShape 35"/>
            <p:cNvSpPr>
              <a:spLocks noChangeArrowheads="1"/>
            </p:cNvSpPr>
            <p:nvPr/>
          </p:nvSpPr>
          <p:spPr bwMode="auto">
            <a:xfrm>
              <a:off x="6444404" y="4787600"/>
              <a:ext cx="360362" cy="3603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96" name="Text Box 37"/>
            <p:cNvSpPr txBox="1">
              <a:spLocks noChangeArrowheads="1"/>
            </p:cNvSpPr>
            <p:nvPr/>
          </p:nvSpPr>
          <p:spPr bwMode="auto">
            <a:xfrm>
              <a:off x="6804766" y="4646094"/>
              <a:ext cx="16192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dirty="0" smtClean="0"/>
                <a:t>Bad </a:t>
              </a:r>
              <a:r>
                <a:rPr lang="fr-FR" dirty="0" err="1" smtClean="0"/>
                <a:t>prognosis</a:t>
              </a:r>
              <a:endParaRPr lang="fr-FR" dirty="0"/>
            </a:p>
          </p:txBody>
        </p:sp>
        <p:grpSp>
          <p:nvGrpSpPr>
            <p:cNvPr id="212" name="Group 67"/>
            <p:cNvGrpSpPr>
              <a:grpSpLocks/>
            </p:cNvGrpSpPr>
            <p:nvPr/>
          </p:nvGrpSpPr>
          <p:grpSpPr bwMode="auto">
            <a:xfrm flipV="1">
              <a:off x="4429866" y="5868688"/>
              <a:ext cx="1728788" cy="144462"/>
              <a:chOff x="3288" y="1842"/>
              <a:chExt cx="1089" cy="91"/>
            </a:xfrm>
          </p:grpSpPr>
          <p:sp>
            <p:nvSpPr>
              <p:cNvPr id="213" name="Line 54"/>
              <p:cNvSpPr>
                <a:spLocks noChangeShapeType="1"/>
              </p:cNvSpPr>
              <p:nvPr/>
            </p:nvSpPr>
            <p:spPr bwMode="auto">
              <a:xfrm>
                <a:off x="3288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4" name="Line 55"/>
              <p:cNvSpPr>
                <a:spLocks noChangeShapeType="1"/>
              </p:cNvSpPr>
              <p:nvPr/>
            </p:nvSpPr>
            <p:spPr bwMode="auto">
              <a:xfrm>
                <a:off x="3379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5" name="Line 56"/>
              <p:cNvSpPr>
                <a:spLocks noChangeShapeType="1"/>
              </p:cNvSpPr>
              <p:nvPr/>
            </p:nvSpPr>
            <p:spPr bwMode="auto">
              <a:xfrm>
                <a:off x="3470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6" name="Line 57"/>
              <p:cNvSpPr>
                <a:spLocks noChangeShapeType="1"/>
              </p:cNvSpPr>
              <p:nvPr/>
            </p:nvSpPr>
            <p:spPr bwMode="auto">
              <a:xfrm>
                <a:off x="3560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7" name="Line 58"/>
              <p:cNvSpPr>
                <a:spLocks noChangeShapeType="1"/>
              </p:cNvSpPr>
              <p:nvPr/>
            </p:nvSpPr>
            <p:spPr bwMode="auto">
              <a:xfrm>
                <a:off x="3651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8" name="Line 59"/>
              <p:cNvSpPr>
                <a:spLocks noChangeShapeType="1"/>
              </p:cNvSpPr>
              <p:nvPr/>
            </p:nvSpPr>
            <p:spPr bwMode="auto">
              <a:xfrm>
                <a:off x="3742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9" name="Line 60"/>
              <p:cNvSpPr>
                <a:spLocks noChangeShapeType="1"/>
              </p:cNvSpPr>
              <p:nvPr/>
            </p:nvSpPr>
            <p:spPr bwMode="auto">
              <a:xfrm>
                <a:off x="3832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0" name="Line 61"/>
              <p:cNvSpPr>
                <a:spLocks noChangeShapeType="1"/>
              </p:cNvSpPr>
              <p:nvPr/>
            </p:nvSpPr>
            <p:spPr bwMode="auto">
              <a:xfrm>
                <a:off x="3923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1" name="Line 62"/>
              <p:cNvSpPr>
                <a:spLocks noChangeShapeType="1"/>
              </p:cNvSpPr>
              <p:nvPr/>
            </p:nvSpPr>
            <p:spPr bwMode="auto">
              <a:xfrm>
                <a:off x="4014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2" name="Line 63"/>
              <p:cNvSpPr>
                <a:spLocks noChangeShapeType="1"/>
              </p:cNvSpPr>
              <p:nvPr/>
            </p:nvSpPr>
            <p:spPr bwMode="auto">
              <a:xfrm>
                <a:off x="4105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3" name="Line 64"/>
              <p:cNvSpPr>
                <a:spLocks noChangeShapeType="1"/>
              </p:cNvSpPr>
              <p:nvPr/>
            </p:nvSpPr>
            <p:spPr bwMode="auto">
              <a:xfrm>
                <a:off x="4195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4" name="Line 65"/>
              <p:cNvSpPr>
                <a:spLocks noChangeShapeType="1"/>
              </p:cNvSpPr>
              <p:nvPr/>
            </p:nvSpPr>
            <p:spPr bwMode="auto">
              <a:xfrm>
                <a:off x="4286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5" name="Line 66"/>
              <p:cNvSpPr>
                <a:spLocks noChangeShapeType="1"/>
              </p:cNvSpPr>
              <p:nvPr/>
            </p:nvSpPr>
            <p:spPr bwMode="auto">
              <a:xfrm>
                <a:off x="4377" y="184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29308" y="358079"/>
            <a:ext cx="4175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Multiple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Myeloma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pic>
        <p:nvPicPr>
          <p:cNvPr id="66" name="Picture 18" descr="derm1005"/>
          <p:cNvPicPr preferRelativeResize="0">
            <a:picLocks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981577"/>
            <a:ext cx="9144000" cy="5312801"/>
          </a:xfrm>
          <a:prstGeom prst="rect">
            <a:avLst/>
          </a:prstGeom>
          <a:noFill/>
        </p:spPr>
      </p:pic>
      <p:grpSp>
        <p:nvGrpSpPr>
          <p:cNvPr id="2" name="Grouper 168"/>
          <p:cNvGrpSpPr/>
          <p:nvPr/>
        </p:nvGrpSpPr>
        <p:grpSpPr>
          <a:xfrm>
            <a:off x="2901372" y="1275334"/>
            <a:ext cx="6217806" cy="5005695"/>
            <a:chOff x="934465" y="1152872"/>
            <a:chExt cx="6217806" cy="5005695"/>
          </a:xfrm>
        </p:grpSpPr>
        <p:sp>
          <p:nvSpPr>
            <p:cNvPr id="165" name="Ellipse 164"/>
            <p:cNvSpPr/>
            <p:nvPr/>
          </p:nvSpPr>
          <p:spPr>
            <a:xfrm>
              <a:off x="934465" y="1413836"/>
              <a:ext cx="6217806" cy="4744731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4161030" y="1152872"/>
              <a:ext cx="503238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67" name="Oval 4"/>
            <p:cNvSpPr>
              <a:spLocks noChangeArrowheads="1"/>
            </p:cNvSpPr>
            <p:nvPr/>
          </p:nvSpPr>
          <p:spPr bwMode="auto">
            <a:xfrm>
              <a:off x="2057593" y="1536285"/>
              <a:ext cx="503237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2308418" y="2039523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2057593" y="2257010"/>
              <a:ext cx="503237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2308418" y="2760248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1" name="Oval 10"/>
            <p:cNvSpPr>
              <a:spLocks noChangeArrowheads="1"/>
            </p:cNvSpPr>
            <p:nvPr/>
          </p:nvSpPr>
          <p:spPr bwMode="auto">
            <a:xfrm>
              <a:off x="2057593" y="2977735"/>
              <a:ext cx="503237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2308418" y="3480973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2057593" y="3696873"/>
              <a:ext cx="503237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H="1">
              <a:off x="2292543" y="4195348"/>
              <a:ext cx="15875" cy="936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3145750" y="1212780"/>
              <a:ext cx="503238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>
              <a:off x="3390439" y="1701395"/>
              <a:ext cx="16529" cy="5540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>
              <a:off x="3156143" y="2257010"/>
              <a:ext cx="503237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4396788" y="1641487"/>
              <a:ext cx="15067" cy="6139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4161030" y="2257010"/>
              <a:ext cx="503238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>
              <a:off x="4411855" y="2760248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2" name="Oval 22"/>
            <p:cNvSpPr>
              <a:spLocks noChangeArrowheads="1"/>
            </p:cNvSpPr>
            <p:nvPr/>
          </p:nvSpPr>
          <p:spPr bwMode="auto">
            <a:xfrm>
              <a:off x="4159443" y="2992023"/>
              <a:ext cx="503237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3" name="Line 23"/>
            <p:cNvSpPr>
              <a:spLocks noChangeShapeType="1"/>
            </p:cNvSpPr>
            <p:nvPr/>
          </p:nvSpPr>
          <p:spPr bwMode="auto">
            <a:xfrm>
              <a:off x="4411855" y="3495260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4" name="Oval 24"/>
            <p:cNvSpPr>
              <a:spLocks noChangeArrowheads="1"/>
            </p:cNvSpPr>
            <p:nvPr/>
          </p:nvSpPr>
          <p:spPr bwMode="auto">
            <a:xfrm>
              <a:off x="4161030" y="3696873"/>
              <a:ext cx="503238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4411855" y="4200110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6" name="Oval 26"/>
            <p:cNvSpPr>
              <a:spLocks noChangeArrowheads="1"/>
            </p:cNvSpPr>
            <p:nvPr/>
          </p:nvSpPr>
          <p:spPr bwMode="auto">
            <a:xfrm>
              <a:off x="4161030" y="4417598"/>
              <a:ext cx="503238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7" name="Line 27"/>
            <p:cNvSpPr>
              <a:spLocks noChangeShapeType="1"/>
            </p:cNvSpPr>
            <p:nvPr/>
          </p:nvSpPr>
          <p:spPr bwMode="auto">
            <a:xfrm>
              <a:off x="4411855" y="4920835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3660968" y="2515773"/>
              <a:ext cx="50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9" name="Text Box 37"/>
            <p:cNvSpPr txBox="1">
              <a:spLocks noChangeArrowheads="1"/>
            </p:cNvSpPr>
            <p:nvPr/>
          </p:nvSpPr>
          <p:spPr bwMode="auto">
            <a:xfrm>
              <a:off x="2076643" y="5127210"/>
              <a:ext cx="2520950" cy="3857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/>
                <a:t>Proliferation</a:t>
              </a:r>
            </a:p>
          </p:txBody>
        </p:sp>
        <p:sp>
          <p:nvSpPr>
            <p:cNvPr id="90" name="Text Box 39"/>
            <p:cNvSpPr txBox="1">
              <a:spLocks noChangeArrowheads="1"/>
            </p:cNvSpPr>
            <p:nvPr/>
          </p:nvSpPr>
          <p:spPr bwMode="auto">
            <a:xfrm>
              <a:off x="1960755" y="161883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IGF1</a:t>
              </a:r>
            </a:p>
          </p:txBody>
        </p: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2076643" y="5136735"/>
              <a:ext cx="2520950" cy="376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 err="1" smtClean="0"/>
                <a:t>Proliferation</a:t>
              </a:r>
              <a:endParaRPr lang="fr-FR" dirty="0"/>
            </a:p>
          </p:txBody>
        </p:sp>
        <p:sp>
          <p:nvSpPr>
            <p:cNvPr id="92" name="Text Box 42"/>
            <p:cNvSpPr txBox="1">
              <a:spLocks noChangeArrowheads="1"/>
            </p:cNvSpPr>
            <p:nvPr/>
          </p:nvSpPr>
          <p:spPr bwMode="auto">
            <a:xfrm>
              <a:off x="1967105" y="23522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IRS1</a:t>
              </a:r>
            </a:p>
          </p:txBody>
        </p:sp>
        <p:sp>
          <p:nvSpPr>
            <p:cNvPr id="93" name="Text Box 43"/>
            <p:cNvSpPr txBox="1">
              <a:spLocks noChangeArrowheads="1"/>
            </p:cNvSpPr>
            <p:nvPr/>
          </p:nvSpPr>
          <p:spPr bwMode="auto">
            <a:xfrm>
              <a:off x="1941705" y="30761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PI3K</a:t>
              </a:r>
            </a:p>
          </p:txBody>
        </p:sp>
        <p:sp>
          <p:nvSpPr>
            <p:cNvPr id="94" name="Text Box 44"/>
            <p:cNvSpPr txBox="1">
              <a:spLocks noChangeArrowheads="1"/>
            </p:cNvSpPr>
            <p:nvPr/>
          </p:nvSpPr>
          <p:spPr bwMode="auto">
            <a:xfrm>
              <a:off x="1970280" y="3792123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AKT</a:t>
              </a:r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3051368" y="130572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CD45</a:t>
              </a:r>
            </a:p>
          </p:txBody>
        </p:sp>
        <p:sp>
          <p:nvSpPr>
            <p:cNvPr id="96" name="Text Box 46"/>
            <p:cNvSpPr txBox="1">
              <a:spLocks noChangeArrowheads="1"/>
            </p:cNvSpPr>
            <p:nvPr/>
          </p:nvSpPr>
          <p:spPr bwMode="auto">
            <a:xfrm>
              <a:off x="3035493" y="232368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Lyn</a:t>
              </a:r>
            </a:p>
          </p:txBody>
        </p:sp>
        <p:sp>
          <p:nvSpPr>
            <p:cNvPr id="97" name="Text Box 47"/>
            <p:cNvSpPr txBox="1">
              <a:spLocks noChangeArrowheads="1"/>
            </p:cNvSpPr>
            <p:nvPr/>
          </p:nvSpPr>
          <p:spPr bwMode="auto">
            <a:xfrm>
              <a:off x="4062605" y="1212327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/>
                <a:t>IL-6</a:t>
              </a:r>
            </a:p>
          </p:txBody>
        </p:sp>
        <p:sp>
          <p:nvSpPr>
            <p:cNvPr id="98" name="Text Box 48"/>
            <p:cNvSpPr txBox="1">
              <a:spLocks noChangeArrowheads="1"/>
            </p:cNvSpPr>
            <p:nvPr/>
          </p:nvSpPr>
          <p:spPr bwMode="auto">
            <a:xfrm>
              <a:off x="4048318" y="2328448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RAS</a:t>
              </a:r>
            </a:p>
          </p:txBody>
        </p:sp>
        <p:sp>
          <p:nvSpPr>
            <p:cNvPr id="99" name="Text Box 49"/>
            <p:cNvSpPr txBox="1">
              <a:spLocks noChangeArrowheads="1"/>
            </p:cNvSpPr>
            <p:nvPr/>
          </p:nvSpPr>
          <p:spPr bwMode="auto">
            <a:xfrm>
              <a:off x="4057843" y="3071398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RAF</a:t>
              </a:r>
            </a:p>
          </p:txBody>
        </p:sp>
        <p:sp>
          <p:nvSpPr>
            <p:cNvPr id="100" name="Text Box 50"/>
            <p:cNvSpPr txBox="1">
              <a:spLocks noChangeArrowheads="1"/>
            </p:cNvSpPr>
            <p:nvPr/>
          </p:nvSpPr>
          <p:spPr bwMode="auto">
            <a:xfrm>
              <a:off x="4054668" y="37873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MEK</a:t>
              </a:r>
            </a:p>
          </p:txBody>
        </p:sp>
        <p:sp>
          <p:nvSpPr>
            <p:cNvPr id="101" name="Text Box 51"/>
            <p:cNvSpPr txBox="1">
              <a:spLocks noChangeArrowheads="1"/>
            </p:cNvSpPr>
            <p:nvPr/>
          </p:nvSpPr>
          <p:spPr bwMode="auto">
            <a:xfrm>
              <a:off x="4064193" y="45112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ERK</a:t>
              </a: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813368" y="2266535"/>
              <a:ext cx="144462" cy="144463"/>
              <a:chOff x="3379" y="1298"/>
              <a:chExt cx="91" cy="91"/>
            </a:xfrm>
          </p:grpSpPr>
          <p:sp>
            <p:nvSpPr>
              <p:cNvPr id="103" name="Line 67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4" name="Line 68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3526030" y="2050635"/>
              <a:ext cx="144463" cy="144463"/>
              <a:chOff x="3379" y="1298"/>
              <a:chExt cx="91" cy="91"/>
            </a:xfrm>
          </p:grpSpPr>
          <p:sp>
            <p:nvSpPr>
              <p:cNvPr id="106" name="Line 70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7" name="Line 71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 72"/>
            <p:cNvGrpSpPr>
              <a:grpSpLocks/>
            </p:cNvGrpSpPr>
            <p:nvPr/>
          </p:nvGrpSpPr>
          <p:grpSpPr bwMode="auto">
            <a:xfrm>
              <a:off x="4461068" y="2069685"/>
              <a:ext cx="144462" cy="144463"/>
              <a:chOff x="3379" y="1298"/>
              <a:chExt cx="91" cy="91"/>
            </a:xfrm>
          </p:grpSpPr>
          <p:sp>
            <p:nvSpPr>
              <p:cNvPr id="109" name="Line 73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0" name="Line 74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4534093" y="4209635"/>
              <a:ext cx="144462" cy="144463"/>
              <a:chOff x="3379" y="1298"/>
              <a:chExt cx="91" cy="91"/>
            </a:xfrm>
          </p:grpSpPr>
          <p:sp>
            <p:nvSpPr>
              <p:cNvPr id="112" name="Line 85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3" name="Line 86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4534093" y="3533360"/>
              <a:ext cx="144462" cy="144463"/>
              <a:chOff x="3379" y="1298"/>
              <a:chExt cx="91" cy="91"/>
            </a:xfrm>
          </p:grpSpPr>
          <p:sp>
            <p:nvSpPr>
              <p:cNvPr id="115" name="Line 88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6" name="Line 89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4497580" y="2798348"/>
              <a:ext cx="144463" cy="144462"/>
              <a:chOff x="3379" y="1298"/>
              <a:chExt cx="91" cy="91"/>
            </a:xfrm>
          </p:grpSpPr>
          <p:sp>
            <p:nvSpPr>
              <p:cNvPr id="118" name="Line 91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9" name="Line 92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2392555" y="2083973"/>
              <a:ext cx="144463" cy="144462"/>
              <a:chOff x="3379" y="1298"/>
              <a:chExt cx="91" cy="91"/>
            </a:xfrm>
          </p:grpSpPr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2" name="Line 98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 99"/>
            <p:cNvGrpSpPr>
              <a:grpSpLocks/>
            </p:cNvGrpSpPr>
            <p:nvPr/>
          </p:nvGrpSpPr>
          <p:grpSpPr bwMode="auto">
            <a:xfrm>
              <a:off x="2373505" y="2788823"/>
              <a:ext cx="144463" cy="144462"/>
              <a:chOff x="3379" y="1298"/>
              <a:chExt cx="91" cy="91"/>
            </a:xfrm>
          </p:grpSpPr>
          <p:sp>
            <p:nvSpPr>
              <p:cNvPr id="124" name="Line 100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" name="Line 101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>
              <a:off x="2392555" y="3519073"/>
              <a:ext cx="144463" cy="144462"/>
              <a:chOff x="3379" y="1298"/>
              <a:chExt cx="91" cy="91"/>
            </a:xfrm>
          </p:grpSpPr>
          <p:sp>
            <p:nvSpPr>
              <p:cNvPr id="127" name="Line 103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8" name="Line 104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2373505" y="4425535"/>
              <a:ext cx="144463" cy="144463"/>
              <a:chOff x="3379" y="1298"/>
              <a:chExt cx="91" cy="91"/>
            </a:xfrm>
          </p:grpSpPr>
          <p:sp>
            <p:nvSpPr>
              <p:cNvPr id="130" name="Line 106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31" name="Line 107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32" name="Line 108"/>
            <p:cNvSpPr>
              <a:spLocks noChangeShapeType="1"/>
            </p:cNvSpPr>
            <p:nvPr/>
          </p:nvSpPr>
          <p:spPr bwMode="auto">
            <a:xfrm>
              <a:off x="2822343" y="1752791"/>
              <a:ext cx="1444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4" name="Oval 28"/>
            <p:cNvSpPr>
              <a:spLocks noChangeArrowheads="1"/>
            </p:cNvSpPr>
            <p:nvPr/>
          </p:nvSpPr>
          <p:spPr bwMode="auto">
            <a:xfrm>
              <a:off x="5245293" y="1500339"/>
              <a:ext cx="503238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5" name="Line 29"/>
            <p:cNvSpPr>
              <a:spLocks noChangeShapeType="1"/>
            </p:cNvSpPr>
            <p:nvPr/>
          </p:nvSpPr>
          <p:spPr bwMode="auto">
            <a:xfrm>
              <a:off x="5486999" y="2000937"/>
              <a:ext cx="9117" cy="2544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6" name="Oval 30"/>
            <p:cNvSpPr>
              <a:spLocks noChangeArrowheads="1"/>
            </p:cNvSpPr>
            <p:nvPr/>
          </p:nvSpPr>
          <p:spPr bwMode="auto">
            <a:xfrm>
              <a:off x="5245293" y="2255423"/>
              <a:ext cx="503238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7" name="Line 31"/>
            <p:cNvSpPr>
              <a:spLocks noChangeShapeType="1"/>
            </p:cNvSpPr>
            <p:nvPr/>
          </p:nvSpPr>
          <p:spPr bwMode="auto">
            <a:xfrm>
              <a:off x="5496118" y="2760248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8" name="Oval 32"/>
            <p:cNvSpPr>
              <a:spLocks noChangeArrowheads="1"/>
            </p:cNvSpPr>
            <p:nvPr/>
          </p:nvSpPr>
          <p:spPr bwMode="auto">
            <a:xfrm>
              <a:off x="5245293" y="2977735"/>
              <a:ext cx="503238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9" name="Line 33"/>
            <p:cNvSpPr>
              <a:spLocks noChangeShapeType="1"/>
            </p:cNvSpPr>
            <p:nvPr/>
          </p:nvSpPr>
          <p:spPr bwMode="auto">
            <a:xfrm>
              <a:off x="5505643" y="3476210"/>
              <a:ext cx="5318" cy="14123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40" name="Line 36"/>
            <p:cNvSpPr>
              <a:spLocks noChangeShapeType="1"/>
            </p:cNvSpPr>
            <p:nvPr/>
          </p:nvSpPr>
          <p:spPr bwMode="auto">
            <a:xfrm>
              <a:off x="4669030" y="2499898"/>
              <a:ext cx="576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41" name="Text Box 38"/>
            <p:cNvSpPr txBox="1">
              <a:spLocks noChangeArrowheads="1"/>
            </p:cNvSpPr>
            <p:nvPr/>
          </p:nvSpPr>
          <p:spPr bwMode="auto">
            <a:xfrm>
              <a:off x="4749993" y="4889895"/>
              <a:ext cx="1300083" cy="6461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dirty="0" smtClean="0"/>
                <a:t>CD45 </a:t>
              </a:r>
              <a:r>
                <a:rPr lang="fr-FR" dirty="0" err="1" smtClean="0"/>
                <a:t>synthesis</a:t>
              </a:r>
              <a:endParaRPr lang="fr-FR" dirty="0"/>
            </a:p>
          </p:txBody>
        </p:sp>
        <p:sp>
          <p:nvSpPr>
            <p:cNvPr id="142" name="Text Box 52"/>
            <p:cNvSpPr txBox="1">
              <a:spLocks noChangeArrowheads="1"/>
            </p:cNvSpPr>
            <p:nvPr/>
          </p:nvSpPr>
          <p:spPr bwMode="auto">
            <a:xfrm>
              <a:off x="5146000" y="157884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TNF</a:t>
              </a:r>
            </a:p>
          </p:txBody>
        </p:sp>
        <p:sp>
          <p:nvSpPr>
            <p:cNvPr id="143" name="Text Box 53"/>
            <p:cNvSpPr txBox="1">
              <a:spLocks noChangeArrowheads="1"/>
            </p:cNvSpPr>
            <p:nvPr/>
          </p:nvSpPr>
          <p:spPr bwMode="auto">
            <a:xfrm>
              <a:off x="5134168" y="23522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IKK</a:t>
              </a:r>
            </a:p>
          </p:txBody>
        </p:sp>
        <p:sp>
          <p:nvSpPr>
            <p:cNvPr id="144" name="Text Box 54"/>
            <p:cNvSpPr txBox="1">
              <a:spLocks noChangeArrowheads="1"/>
            </p:cNvSpPr>
            <p:nvPr/>
          </p:nvSpPr>
          <p:spPr bwMode="auto">
            <a:xfrm>
              <a:off x="5034155" y="3071398"/>
              <a:ext cx="936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NFKB</a:t>
              </a:r>
            </a:p>
          </p:txBody>
        </p: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5613593" y="2074448"/>
              <a:ext cx="144463" cy="144463"/>
              <a:chOff x="3379" y="1298"/>
              <a:chExt cx="91" cy="91"/>
            </a:xfrm>
          </p:grpSpPr>
          <p:sp>
            <p:nvSpPr>
              <p:cNvPr id="155" name="Line 76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6" name="Line 77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5613593" y="2788823"/>
              <a:ext cx="144463" cy="144463"/>
              <a:chOff x="3379" y="1298"/>
              <a:chExt cx="91" cy="91"/>
            </a:xfrm>
          </p:grpSpPr>
          <p:sp>
            <p:nvSpPr>
              <p:cNvPr id="153" name="Line 79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4" name="Line 80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5613593" y="3873085"/>
              <a:ext cx="144463" cy="144463"/>
              <a:chOff x="3379" y="1298"/>
              <a:chExt cx="91" cy="91"/>
            </a:xfrm>
          </p:grpSpPr>
          <p:sp>
            <p:nvSpPr>
              <p:cNvPr id="151" name="Line 82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2" name="Line 83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9" name="Group 109"/>
            <p:cNvGrpSpPr>
              <a:grpSpLocks/>
            </p:cNvGrpSpPr>
            <p:nvPr/>
          </p:nvGrpSpPr>
          <p:grpSpPr bwMode="auto">
            <a:xfrm>
              <a:off x="4892868" y="2285585"/>
              <a:ext cx="144463" cy="144463"/>
              <a:chOff x="3379" y="1298"/>
              <a:chExt cx="91" cy="91"/>
            </a:xfrm>
          </p:grpSpPr>
          <p:sp>
            <p:nvSpPr>
              <p:cNvPr id="149" name="Line 110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0" name="Line 111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121"/>
            <p:cNvGrpSpPr>
              <a:grpSpLocks/>
            </p:cNvGrpSpPr>
            <p:nvPr/>
          </p:nvGrpSpPr>
          <p:grpSpPr bwMode="auto">
            <a:xfrm rot="20260929">
              <a:off x="2645973" y="1663123"/>
              <a:ext cx="670108" cy="318354"/>
              <a:chOff x="930" y="1685"/>
              <a:chExt cx="317" cy="136"/>
            </a:xfrm>
          </p:grpSpPr>
          <p:sp>
            <p:nvSpPr>
              <p:cNvPr id="161" name="Line 34"/>
              <p:cNvSpPr>
                <a:spLocks noChangeShapeType="1"/>
              </p:cNvSpPr>
              <p:nvPr/>
            </p:nvSpPr>
            <p:spPr bwMode="auto">
              <a:xfrm>
                <a:off x="930" y="1752"/>
                <a:ext cx="31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62" name="Line 120"/>
              <p:cNvSpPr>
                <a:spLocks noChangeShapeType="1"/>
              </p:cNvSpPr>
              <p:nvPr/>
            </p:nvSpPr>
            <p:spPr bwMode="auto">
              <a:xfrm>
                <a:off x="930" y="1685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70" name="Text Box 9"/>
          <p:cNvSpPr txBox="1">
            <a:spLocks noChangeArrowheads="1"/>
          </p:cNvSpPr>
          <p:nvPr/>
        </p:nvSpPr>
        <p:spPr bwMode="auto">
          <a:xfrm>
            <a:off x="0" y="1034232"/>
            <a:ext cx="3961720" cy="1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dirty="0" smtClean="0">
                <a:ea typeface="Times New Roman" charset="0"/>
                <a:cs typeface="Times New Roman" charset="0"/>
              </a:rPr>
              <a:t>Collaboration</a:t>
            </a:r>
          </a:p>
          <a:p>
            <a:pPr>
              <a:lnSpc>
                <a:spcPct val="80000"/>
              </a:lnSpc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INSERM </a:t>
            </a:r>
            <a:r>
              <a:rPr lang="fr-FR" sz="2800" i="0" dirty="0">
                <a:ea typeface="Times New Roman" charset="0"/>
                <a:cs typeface="Times New Roman" charset="0"/>
              </a:rPr>
              <a:t>Nantes U 463</a:t>
            </a:r>
            <a:r>
              <a:rPr lang="fr-FR" sz="2800" dirty="0" smtClean="0">
                <a:ea typeface="Times New Roman" charset="0"/>
                <a:cs typeface="Times New Roman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ea typeface="Times New Roman" charset="0"/>
                <a:cs typeface="Times New Roman" charset="0"/>
              </a:rPr>
              <a:t>Pr. F.R. Bataille</a:t>
            </a:r>
            <a:endParaRPr lang="fr-FR" sz="2800" i="0" dirty="0" smtClean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414084" y="5865088"/>
            <a:ext cx="826168" cy="365125"/>
          </a:xfrm>
        </p:spPr>
        <p:txBody>
          <a:bodyPr/>
          <a:lstStyle/>
          <a:p>
            <a:fld id="{0DB5E782-04FC-FA4E-B640-724D774CDCB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29308" y="358079"/>
            <a:ext cx="4175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Multiple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Myeloma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pic>
        <p:nvPicPr>
          <p:cNvPr id="66" name="Picture 18" descr="derm1005"/>
          <p:cNvPicPr preferRelativeResize="0">
            <a:picLocks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3776" y="985216"/>
            <a:ext cx="9144000" cy="5312801"/>
          </a:xfrm>
          <a:prstGeom prst="rect">
            <a:avLst/>
          </a:prstGeom>
          <a:noFill/>
        </p:spPr>
      </p:pic>
      <p:sp>
        <p:nvSpPr>
          <p:cNvPr id="170" name="Text Box 9"/>
          <p:cNvSpPr txBox="1">
            <a:spLocks noChangeArrowheads="1"/>
          </p:cNvSpPr>
          <p:nvPr/>
        </p:nvSpPr>
        <p:spPr bwMode="auto">
          <a:xfrm>
            <a:off x="0" y="1034232"/>
            <a:ext cx="914400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dirty="0" smtClean="0">
                <a:ea typeface="Times New Roman" charset="0"/>
                <a:cs typeface="Times New Roman" charset="0"/>
              </a:rPr>
              <a:t>Collaboration </a:t>
            </a:r>
            <a:r>
              <a:rPr lang="fr-FR" sz="2800" i="0" dirty="0" smtClean="0">
                <a:ea typeface="Times New Roman" charset="0"/>
                <a:cs typeface="Times New Roman" charset="0"/>
              </a:rPr>
              <a:t>INSERM </a:t>
            </a:r>
            <a:r>
              <a:rPr lang="fr-FR" sz="2800" i="0" dirty="0">
                <a:ea typeface="Times New Roman" charset="0"/>
                <a:cs typeface="Times New Roman" charset="0"/>
              </a:rPr>
              <a:t>Nantes U 463</a:t>
            </a:r>
            <a:r>
              <a:rPr lang="fr-FR" sz="2800" dirty="0" smtClean="0">
                <a:ea typeface="Times New Roman" charset="0"/>
                <a:cs typeface="Times New Roman" charset="0"/>
              </a:rPr>
              <a:t>, Pr. F.R. Bataille</a:t>
            </a:r>
            <a:endParaRPr lang="fr-FR" sz="2800" i="0" dirty="0" smtClean="0">
              <a:ea typeface="Times New Roman" charset="0"/>
              <a:cs typeface="Times New Roman" charset="0"/>
            </a:endParaRP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1704012" y="5086343"/>
            <a:ext cx="147078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 err="1" smtClean="0"/>
              <a:t>Bone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endParaRPr lang="fr-FR" dirty="0"/>
          </a:p>
        </p:txBody>
      </p:sp>
      <p:pic>
        <p:nvPicPr>
          <p:cNvPr id="111" name="Picture 14" descr="resul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0613" y="1642338"/>
            <a:ext cx="4319587" cy="3503613"/>
          </a:xfrm>
          <a:prstGeom prst="rect">
            <a:avLst/>
          </a:prstGeom>
          <a:noFill/>
          <a:ln/>
        </p:spPr>
      </p:pic>
      <p:sp>
        <p:nvSpPr>
          <p:cNvPr id="114" name="Line 4"/>
          <p:cNvSpPr>
            <a:spLocks noChangeShapeType="1"/>
          </p:cNvSpPr>
          <p:nvPr/>
        </p:nvSpPr>
        <p:spPr bwMode="auto">
          <a:xfrm flipH="1">
            <a:off x="4704300" y="2721838"/>
            <a:ext cx="1296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7"/>
          <p:cNvSpPr>
            <a:spLocks noChangeShapeType="1"/>
          </p:cNvSpPr>
          <p:nvPr/>
        </p:nvSpPr>
        <p:spPr bwMode="auto">
          <a:xfrm flipH="1">
            <a:off x="3335875" y="3585438"/>
            <a:ext cx="165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 flipV="1">
            <a:off x="2759613" y="4666526"/>
            <a:ext cx="360362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" name="Picture 11" descr="resul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840700" y="4377601"/>
            <a:ext cx="4400550" cy="1920875"/>
          </a:xfrm>
          <a:prstGeom prst="rect">
            <a:avLst/>
          </a:prstGeom>
          <a:noFill/>
          <a:ln/>
        </p:spPr>
      </p:pic>
      <p:sp>
        <p:nvSpPr>
          <p:cNvPr id="126" name="Rectangle 20"/>
          <p:cNvSpPr>
            <a:spLocks noChangeArrowheads="1"/>
          </p:cNvSpPr>
          <p:nvPr/>
        </p:nvSpPr>
        <p:spPr bwMode="auto">
          <a:xfrm>
            <a:off x="3840700" y="4522063"/>
            <a:ext cx="215900" cy="1655763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9" name="Text Box 21"/>
          <p:cNvSpPr txBox="1">
            <a:spLocks noChangeArrowheads="1"/>
          </p:cNvSpPr>
          <p:nvPr/>
        </p:nvSpPr>
        <p:spPr bwMode="auto">
          <a:xfrm>
            <a:off x="5004065" y="3364819"/>
            <a:ext cx="16330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 smtClean="0"/>
              <a:t>Myeloma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 CD45++</a:t>
            </a:r>
            <a:endParaRPr lang="fr-FR" dirty="0"/>
          </a:p>
        </p:txBody>
      </p:sp>
      <p:sp>
        <p:nvSpPr>
          <p:cNvPr id="133" name="Text Box 22"/>
          <p:cNvSpPr txBox="1">
            <a:spLocks noChangeArrowheads="1"/>
          </p:cNvSpPr>
          <p:nvPr/>
        </p:nvSpPr>
        <p:spPr bwMode="auto">
          <a:xfrm>
            <a:off x="3943463" y="5885008"/>
            <a:ext cx="11525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b="1" dirty="0" smtClean="0"/>
              <a:t>MEDIUM1</a:t>
            </a:r>
            <a:endParaRPr lang="fr-FR" sz="1400" b="1" dirty="0"/>
          </a:p>
        </p:txBody>
      </p:sp>
      <p:sp>
        <p:nvSpPr>
          <p:cNvPr id="145" name="Text Box 23"/>
          <p:cNvSpPr txBox="1">
            <a:spLocks noChangeArrowheads="1"/>
          </p:cNvSpPr>
          <p:nvPr/>
        </p:nvSpPr>
        <p:spPr bwMode="auto">
          <a:xfrm>
            <a:off x="7152225" y="5873026"/>
            <a:ext cx="11525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b="1" dirty="0" smtClean="0"/>
              <a:t>MEDIUM2</a:t>
            </a:r>
            <a:endParaRPr lang="fr-FR" sz="1400" b="1" dirty="0"/>
          </a:p>
        </p:txBody>
      </p:sp>
      <p:sp>
        <p:nvSpPr>
          <p:cNvPr id="146" name="Text Box 24"/>
          <p:cNvSpPr txBox="1">
            <a:spLocks noChangeArrowheads="1"/>
          </p:cNvSpPr>
          <p:nvPr/>
        </p:nvSpPr>
        <p:spPr bwMode="auto">
          <a:xfrm>
            <a:off x="4876133" y="1656396"/>
            <a:ext cx="2310611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/>
              <a:t>3D Visualisation</a:t>
            </a:r>
            <a:endParaRPr lang="fr-FR" sz="2000" b="1" dirty="0"/>
          </a:p>
        </p:txBody>
      </p:sp>
      <p:sp>
        <p:nvSpPr>
          <p:cNvPr id="147" name="Text Box 25"/>
          <p:cNvSpPr txBox="1">
            <a:spLocks noChangeArrowheads="1"/>
          </p:cNvSpPr>
          <p:nvPr/>
        </p:nvSpPr>
        <p:spPr bwMode="auto">
          <a:xfrm>
            <a:off x="1618497" y="5721724"/>
            <a:ext cx="214333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/>
              <a:t>2D Visualisation</a:t>
            </a:r>
            <a:endParaRPr lang="fr-FR" sz="2000" b="1" dirty="0"/>
          </a:p>
        </p:txBody>
      </p:sp>
      <p:sp>
        <p:nvSpPr>
          <p:cNvPr id="148" name="Line 26"/>
          <p:cNvSpPr>
            <a:spLocks noChangeShapeType="1"/>
          </p:cNvSpPr>
          <p:nvPr/>
        </p:nvSpPr>
        <p:spPr bwMode="auto">
          <a:xfrm flipV="1">
            <a:off x="3048538" y="5314226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27"/>
          <p:cNvSpPr>
            <a:spLocks noChangeShapeType="1"/>
          </p:cNvSpPr>
          <p:nvPr/>
        </p:nvSpPr>
        <p:spPr bwMode="auto">
          <a:xfrm flipH="1">
            <a:off x="4559838" y="3874363"/>
            <a:ext cx="576262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28"/>
          <p:cNvSpPr>
            <a:spLocks noChangeShapeType="1"/>
          </p:cNvSpPr>
          <p:nvPr/>
        </p:nvSpPr>
        <p:spPr bwMode="auto">
          <a:xfrm flipH="1">
            <a:off x="6720425" y="3043336"/>
            <a:ext cx="550" cy="16930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Espace réservé du pied de page 1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160" name="Text Box 21"/>
          <p:cNvSpPr txBox="1">
            <a:spLocks noChangeArrowheads="1"/>
          </p:cNvSpPr>
          <p:nvPr/>
        </p:nvSpPr>
        <p:spPr bwMode="auto">
          <a:xfrm>
            <a:off x="6031029" y="2402924"/>
            <a:ext cx="16330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 smtClean="0"/>
              <a:t>Myeloma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 CD45+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29308" y="358079"/>
            <a:ext cx="4175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Multiple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Myeloma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pic>
        <p:nvPicPr>
          <p:cNvPr id="66" name="Picture 18" descr="derm1005"/>
          <p:cNvPicPr preferRelativeResize="0">
            <a:picLocks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981577"/>
            <a:ext cx="9144000" cy="5312801"/>
          </a:xfrm>
          <a:prstGeom prst="rect">
            <a:avLst/>
          </a:prstGeom>
          <a:noFill/>
        </p:spPr>
      </p:pic>
      <p:grpSp>
        <p:nvGrpSpPr>
          <p:cNvPr id="2" name="Grouper 168"/>
          <p:cNvGrpSpPr/>
          <p:nvPr/>
        </p:nvGrpSpPr>
        <p:grpSpPr>
          <a:xfrm>
            <a:off x="2901372" y="1275334"/>
            <a:ext cx="6217806" cy="5005695"/>
            <a:chOff x="934465" y="1152872"/>
            <a:chExt cx="6217806" cy="5005695"/>
          </a:xfrm>
        </p:grpSpPr>
        <p:sp>
          <p:nvSpPr>
            <p:cNvPr id="165" name="Ellipse 164"/>
            <p:cNvSpPr/>
            <p:nvPr/>
          </p:nvSpPr>
          <p:spPr>
            <a:xfrm>
              <a:off x="934465" y="1413836"/>
              <a:ext cx="6217806" cy="4744731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4161030" y="1152872"/>
              <a:ext cx="503238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67" name="Oval 4"/>
            <p:cNvSpPr>
              <a:spLocks noChangeArrowheads="1"/>
            </p:cNvSpPr>
            <p:nvPr/>
          </p:nvSpPr>
          <p:spPr bwMode="auto">
            <a:xfrm>
              <a:off x="2057593" y="1536285"/>
              <a:ext cx="503237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2308418" y="2039523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2057593" y="2257010"/>
              <a:ext cx="503237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2308418" y="2760248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1" name="Oval 10"/>
            <p:cNvSpPr>
              <a:spLocks noChangeArrowheads="1"/>
            </p:cNvSpPr>
            <p:nvPr/>
          </p:nvSpPr>
          <p:spPr bwMode="auto">
            <a:xfrm>
              <a:off x="2057593" y="2977735"/>
              <a:ext cx="503237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2308418" y="3480973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2057593" y="3696873"/>
              <a:ext cx="503237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H="1">
              <a:off x="2292543" y="4195348"/>
              <a:ext cx="15875" cy="936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3145750" y="1212780"/>
              <a:ext cx="503238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>
              <a:off x="3390439" y="1701395"/>
              <a:ext cx="16529" cy="5540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>
              <a:off x="3156143" y="2257010"/>
              <a:ext cx="503237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4396788" y="1641487"/>
              <a:ext cx="15067" cy="6139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4161030" y="2257010"/>
              <a:ext cx="503238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>
              <a:off x="4411855" y="2760248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2" name="Oval 22"/>
            <p:cNvSpPr>
              <a:spLocks noChangeArrowheads="1"/>
            </p:cNvSpPr>
            <p:nvPr/>
          </p:nvSpPr>
          <p:spPr bwMode="auto">
            <a:xfrm>
              <a:off x="4159443" y="2992023"/>
              <a:ext cx="503237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3" name="Line 23"/>
            <p:cNvSpPr>
              <a:spLocks noChangeShapeType="1"/>
            </p:cNvSpPr>
            <p:nvPr/>
          </p:nvSpPr>
          <p:spPr bwMode="auto">
            <a:xfrm>
              <a:off x="4411855" y="3495260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4" name="Oval 24"/>
            <p:cNvSpPr>
              <a:spLocks noChangeArrowheads="1"/>
            </p:cNvSpPr>
            <p:nvPr/>
          </p:nvSpPr>
          <p:spPr bwMode="auto">
            <a:xfrm>
              <a:off x="4161030" y="3696873"/>
              <a:ext cx="503238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4411855" y="4200110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6" name="Oval 26"/>
            <p:cNvSpPr>
              <a:spLocks noChangeArrowheads="1"/>
            </p:cNvSpPr>
            <p:nvPr/>
          </p:nvSpPr>
          <p:spPr bwMode="auto">
            <a:xfrm>
              <a:off x="4161030" y="4417598"/>
              <a:ext cx="503238" cy="5032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7" name="Line 27"/>
            <p:cNvSpPr>
              <a:spLocks noChangeShapeType="1"/>
            </p:cNvSpPr>
            <p:nvPr/>
          </p:nvSpPr>
          <p:spPr bwMode="auto">
            <a:xfrm>
              <a:off x="4411855" y="4920835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3660968" y="2515773"/>
              <a:ext cx="50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89" name="Text Box 37"/>
            <p:cNvSpPr txBox="1">
              <a:spLocks noChangeArrowheads="1"/>
            </p:cNvSpPr>
            <p:nvPr/>
          </p:nvSpPr>
          <p:spPr bwMode="auto">
            <a:xfrm>
              <a:off x="2076643" y="5127210"/>
              <a:ext cx="2520950" cy="3857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/>
                <a:t>Proliferation</a:t>
              </a:r>
            </a:p>
          </p:txBody>
        </p:sp>
        <p:sp>
          <p:nvSpPr>
            <p:cNvPr id="90" name="Text Box 39"/>
            <p:cNvSpPr txBox="1">
              <a:spLocks noChangeArrowheads="1"/>
            </p:cNvSpPr>
            <p:nvPr/>
          </p:nvSpPr>
          <p:spPr bwMode="auto">
            <a:xfrm>
              <a:off x="1960755" y="161883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IGF1</a:t>
              </a:r>
            </a:p>
          </p:txBody>
        </p: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2076643" y="5136735"/>
              <a:ext cx="2520950" cy="376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dirty="0" err="1" smtClean="0"/>
                <a:t>Proliferation</a:t>
              </a:r>
              <a:endParaRPr lang="fr-FR" dirty="0"/>
            </a:p>
          </p:txBody>
        </p:sp>
        <p:sp>
          <p:nvSpPr>
            <p:cNvPr id="92" name="Text Box 42"/>
            <p:cNvSpPr txBox="1">
              <a:spLocks noChangeArrowheads="1"/>
            </p:cNvSpPr>
            <p:nvPr/>
          </p:nvSpPr>
          <p:spPr bwMode="auto">
            <a:xfrm>
              <a:off x="1967105" y="23522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IRS1</a:t>
              </a:r>
            </a:p>
          </p:txBody>
        </p:sp>
        <p:sp>
          <p:nvSpPr>
            <p:cNvPr id="93" name="Text Box 43"/>
            <p:cNvSpPr txBox="1">
              <a:spLocks noChangeArrowheads="1"/>
            </p:cNvSpPr>
            <p:nvPr/>
          </p:nvSpPr>
          <p:spPr bwMode="auto">
            <a:xfrm>
              <a:off x="1941705" y="30761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PI3K</a:t>
              </a:r>
            </a:p>
          </p:txBody>
        </p:sp>
        <p:sp>
          <p:nvSpPr>
            <p:cNvPr id="94" name="Text Box 44"/>
            <p:cNvSpPr txBox="1">
              <a:spLocks noChangeArrowheads="1"/>
            </p:cNvSpPr>
            <p:nvPr/>
          </p:nvSpPr>
          <p:spPr bwMode="auto">
            <a:xfrm>
              <a:off x="1970280" y="3792123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AKT</a:t>
              </a:r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3051368" y="130572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CD45</a:t>
              </a:r>
            </a:p>
          </p:txBody>
        </p:sp>
        <p:sp>
          <p:nvSpPr>
            <p:cNvPr id="96" name="Text Box 46"/>
            <p:cNvSpPr txBox="1">
              <a:spLocks noChangeArrowheads="1"/>
            </p:cNvSpPr>
            <p:nvPr/>
          </p:nvSpPr>
          <p:spPr bwMode="auto">
            <a:xfrm>
              <a:off x="3035493" y="232368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Lyn</a:t>
              </a:r>
            </a:p>
          </p:txBody>
        </p:sp>
        <p:sp>
          <p:nvSpPr>
            <p:cNvPr id="97" name="Text Box 47"/>
            <p:cNvSpPr txBox="1">
              <a:spLocks noChangeArrowheads="1"/>
            </p:cNvSpPr>
            <p:nvPr/>
          </p:nvSpPr>
          <p:spPr bwMode="auto">
            <a:xfrm>
              <a:off x="4062605" y="1212327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/>
                <a:t>IL-6</a:t>
              </a:r>
            </a:p>
          </p:txBody>
        </p:sp>
        <p:sp>
          <p:nvSpPr>
            <p:cNvPr id="98" name="Text Box 48"/>
            <p:cNvSpPr txBox="1">
              <a:spLocks noChangeArrowheads="1"/>
            </p:cNvSpPr>
            <p:nvPr/>
          </p:nvSpPr>
          <p:spPr bwMode="auto">
            <a:xfrm>
              <a:off x="4048318" y="2328448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RAS</a:t>
              </a:r>
            </a:p>
          </p:txBody>
        </p:sp>
        <p:sp>
          <p:nvSpPr>
            <p:cNvPr id="99" name="Text Box 49"/>
            <p:cNvSpPr txBox="1">
              <a:spLocks noChangeArrowheads="1"/>
            </p:cNvSpPr>
            <p:nvPr/>
          </p:nvSpPr>
          <p:spPr bwMode="auto">
            <a:xfrm>
              <a:off x="4057843" y="3071398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RAF</a:t>
              </a:r>
            </a:p>
          </p:txBody>
        </p:sp>
        <p:sp>
          <p:nvSpPr>
            <p:cNvPr id="100" name="Text Box 50"/>
            <p:cNvSpPr txBox="1">
              <a:spLocks noChangeArrowheads="1"/>
            </p:cNvSpPr>
            <p:nvPr/>
          </p:nvSpPr>
          <p:spPr bwMode="auto">
            <a:xfrm>
              <a:off x="4054668" y="37873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MEK</a:t>
              </a:r>
            </a:p>
          </p:txBody>
        </p:sp>
        <p:sp>
          <p:nvSpPr>
            <p:cNvPr id="101" name="Text Box 51"/>
            <p:cNvSpPr txBox="1">
              <a:spLocks noChangeArrowheads="1"/>
            </p:cNvSpPr>
            <p:nvPr/>
          </p:nvSpPr>
          <p:spPr bwMode="auto">
            <a:xfrm>
              <a:off x="4064193" y="45112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ERK</a:t>
              </a: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813368" y="2266535"/>
              <a:ext cx="144462" cy="144463"/>
              <a:chOff x="3379" y="1298"/>
              <a:chExt cx="91" cy="91"/>
            </a:xfrm>
          </p:grpSpPr>
          <p:sp>
            <p:nvSpPr>
              <p:cNvPr id="103" name="Line 67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4" name="Line 68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3526030" y="2050635"/>
              <a:ext cx="144463" cy="144463"/>
              <a:chOff x="3379" y="1298"/>
              <a:chExt cx="91" cy="91"/>
            </a:xfrm>
          </p:grpSpPr>
          <p:sp>
            <p:nvSpPr>
              <p:cNvPr id="106" name="Line 70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7" name="Line 71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 72"/>
            <p:cNvGrpSpPr>
              <a:grpSpLocks/>
            </p:cNvGrpSpPr>
            <p:nvPr/>
          </p:nvGrpSpPr>
          <p:grpSpPr bwMode="auto">
            <a:xfrm>
              <a:off x="4461068" y="2069685"/>
              <a:ext cx="144462" cy="144463"/>
              <a:chOff x="3379" y="1298"/>
              <a:chExt cx="91" cy="91"/>
            </a:xfrm>
          </p:grpSpPr>
          <p:sp>
            <p:nvSpPr>
              <p:cNvPr id="109" name="Line 73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0" name="Line 74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4534093" y="4209635"/>
              <a:ext cx="144462" cy="144463"/>
              <a:chOff x="3379" y="1298"/>
              <a:chExt cx="91" cy="91"/>
            </a:xfrm>
          </p:grpSpPr>
          <p:sp>
            <p:nvSpPr>
              <p:cNvPr id="112" name="Line 85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3" name="Line 86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4534093" y="3533360"/>
              <a:ext cx="144462" cy="144463"/>
              <a:chOff x="3379" y="1298"/>
              <a:chExt cx="91" cy="91"/>
            </a:xfrm>
          </p:grpSpPr>
          <p:sp>
            <p:nvSpPr>
              <p:cNvPr id="115" name="Line 88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6" name="Line 89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4497580" y="2798348"/>
              <a:ext cx="144463" cy="144462"/>
              <a:chOff x="3379" y="1298"/>
              <a:chExt cx="91" cy="91"/>
            </a:xfrm>
          </p:grpSpPr>
          <p:sp>
            <p:nvSpPr>
              <p:cNvPr id="118" name="Line 91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19" name="Line 92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2392555" y="2083973"/>
              <a:ext cx="144463" cy="144462"/>
              <a:chOff x="3379" y="1298"/>
              <a:chExt cx="91" cy="91"/>
            </a:xfrm>
          </p:grpSpPr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2" name="Line 98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 99"/>
            <p:cNvGrpSpPr>
              <a:grpSpLocks/>
            </p:cNvGrpSpPr>
            <p:nvPr/>
          </p:nvGrpSpPr>
          <p:grpSpPr bwMode="auto">
            <a:xfrm>
              <a:off x="2373505" y="2788823"/>
              <a:ext cx="144463" cy="144462"/>
              <a:chOff x="3379" y="1298"/>
              <a:chExt cx="91" cy="91"/>
            </a:xfrm>
          </p:grpSpPr>
          <p:sp>
            <p:nvSpPr>
              <p:cNvPr id="124" name="Line 100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" name="Line 101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>
              <a:off x="2392555" y="3519073"/>
              <a:ext cx="144463" cy="144462"/>
              <a:chOff x="3379" y="1298"/>
              <a:chExt cx="91" cy="91"/>
            </a:xfrm>
          </p:grpSpPr>
          <p:sp>
            <p:nvSpPr>
              <p:cNvPr id="127" name="Line 103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8" name="Line 104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2373505" y="4425535"/>
              <a:ext cx="144463" cy="144463"/>
              <a:chOff x="3379" y="1298"/>
              <a:chExt cx="91" cy="91"/>
            </a:xfrm>
          </p:grpSpPr>
          <p:sp>
            <p:nvSpPr>
              <p:cNvPr id="130" name="Line 106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31" name="Line 107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32" name="Line 108"/>
            <p:cNvSpPr>
              <a:spLocks noChangeShapeType="1"/>
            </p:cNvSpPr>
            <p:nvPr/>
          </p:nvSpPr>
          <p:spPr bwMode="auto">
            <a:xfrm>
              <a:off x="2822343" y="1752791"/>
              <a:ext cx="1444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4" name="Oval 28"/>
            <p:cNvSpPr>
              <a:spLocks noChangeArrowheads="1"/>
            </p:cNvSpPr>
            <p:nvPr/>
          </p:nvSpPr>
          <p:spPr bwMode="auto">
            <a:xfrm>
              <a:off x="5245293" y="1500339"/>
              <a:ext cx="503238" cy="50323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5" name="Line 29"/>
            <p:cNvSpPr>
              <a:spLocks noChangeShapeType="1"/>
            </p:cNvSpPr>
            <p:nvPr/>
          </p:nvSpPr>
          <p:spPr bwMode="auto">
            <a:xfrm>
              <a:off x="5486999" y="2000937"/>
              <a:ext cx="9117" cy="2544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6" name="Oval 30"/>
            <p:cNvSpPr>
              <a:spLocks noChangeArrowheads="1"/>
            </p:cNvSpPr>
            <p:nvPr/>
          </p:nvSpPr>
          <p:spPr bwMode="auto">
            <a:xfrm>
              <a:off x="5245293" y="2255423"/>
              <a:ext cx="503238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7" name="Line 31"/>
            <p:cNvSpPr>
              <a:spLocks noChangeShapeType="1"/>
            </p:cNvSpPr>
            <p:nvPr/>
          </p:nvSpPr>
          <p:spPr bwMode="auto">
            <a:xfrm>
              <a:off x="5496118" y="2760248"/>
              <a:ext cx="0" cy="21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8" name="Oval 32"/>
            <p:cNvSpPr>
              <a:spLocks noChangeArrowheads="1"/>
            </p:cNvSpPr>
            <p:nvPr/>
          </p:nvSpPr>
          <p:spPr bwMode="auto">
            <a:xfrm>
              <a:off x="5245293" y="2977735"/>
              <a:ext cx="503238" cy="50323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39" name="Line 33"/>
            <p:cNvSpPr>
              <a:spLocks noChangeShapeType="1"/>
            </p:cNvSpPr>
            <p:nvPr/>
          </p:nvSpPr>
          <p:spPr bwMode="auto">
            <a:xfrm>
              <a:off x="5505643" y="3476210"/>
              <a:ext cx="5318" cy="14123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40" name="Line 36"/>
            <p:cNvSpPr>
              <a:spLocks noChangeShapeType="1"/>
            </p:cNvSpPr>
            <p:nvPr/>
          </p:nvSpPr>
          <p:spPr bwMode="auto">
            <a:xfrm>
              <a:off x="4669030" y="2499898"/>
              <a:ext cx="576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41" name="Text Box 38"/>
            <p:cNvSpPr txBox="1">
              <a:spLocks noChangeArrowheads="1"/>
            </p:cNvSpPr>
            <p:nvPr/>
          </p:nvSpPr>
          <p:spPr bwMode="auto">
            <a:xfrm>
              <a:off x="4749993" y="4889895"/>
              <a:ext cx="1300083" cy="6461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b" anchorCtr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dirty="0" smtClean="0"/>
                <a:t>CD45 </a:t>
              </a:r>
              <a:r>
                <a:rPr lang="fr-FR" dirty="0" err="1" smtClean="0"/>
                <a:t>synthesis</a:t>
              </a:r>
              <a:endParaRPr lang="fr-FR" dirty="0"/>
            </a:p>
          </p:txBody>
        </p:sp>
        <p:sp>
          <p:nvSpPr>
            <p:cNvPr id="142" name="Text Box 52"/>
            <p:cNvSpPr txBox="1">
              <a:spLocks noChangeArrowheads="1"/>
            </p:cNvSpPr>
            <p:nvPr/>
          </p:nvSpPr>
          <p:spPr bwMode="auto">
            <a:xfrm>
              <a:off x="5146000" y="1578845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TNF</a:t>
              </a:r>
            </a:p>
          </p:txBody>
        </p:sp>
        <p:sp>
          <p:nvSpPr>
            <p:cNvPr id="143" name="Text Box 53"/>
            <p:cNvSpPr txBox="1">
              <a:spLocks noChangeArrowheads="1"/>
            </p:cNvSpPr>
            <p:nvPr/>
          </p:nvSpPr>
          <p:spPr bwMode="auto">
            <a:xfrm>
              <a:off x="5134168" y="2352260"/>
              <a:ext cx="720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IKK</a:t>
              </a:r>
            </a:p>
          </p:txBody>
        </p:sp>
        <p:sp>
          <p:nvSpPr>
            <p:cNvPr id="144" name="Text Box 54"/>
            <p:cNvSpPr txBox="1">
              <a:spLocks noChangeArrowheads="1"/>
            </p:cNvSpPr>
            <p:nvPr/>
          </p:nvSpPr>
          <p:spPr bwMode="auto">
            <a:xfrm>
              <a:off x="5034155" y="3071398"/>
              <a:ext cx="936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/>
                <a:t>NFKB</a:t>
              </a:r>
            </a:p>
          </p:txBody>
        </p: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5613593" y="2074448"/>
              <a:ext cx="144463" cy="144463"/>
              <a:chOff x="3379" y="1298"/>
              <a:chExt cx="91" cy="91"/>
            </a:xfrm>
          </p:grpSpPr>
          <p:sp>
            <p:nvSpPr>
              <p:cNvPr id="155" name="Line 76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6" name="Line 77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5613593" y="2788823"/>
              <a:ext cx="144463" cy="144463"/>
              <a:chOff x="3379" y="1298"/>
              <a:chExt cx="91" cy="91"/>
            </a:xfrm>
          </p:grpSpPr>
          <p:sp>
            <p:nvSpPr>
              <p:cNvPr id="153" name="Line 79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4" name="Line 80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5613593" y="3873085"/>
              <a:ext cx="144463" cy="144463"/>
              <a:chOff x="3379" y="1298"/>
              <a:chExt cx="91" cy="91"/>
            </a:xfrm>
          </p:grpSpPr>
          <p:sp>
            <p:nvSpPr>
              <p:cNvPr id="151" name="Line 82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2" name="Line 83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9" name="Group 109"/>
            <p:cNvGrpSpPr>
              <a:grpSpLocks/>
            </p:cNvGrpSpPr>
            <p:nvPr/>
          </p:nvGrpSpPr>
          <p:grpSpPr bwMode="auto">
            <a:xfrm>
              <a:off x="4892868" y="2285585"/>
              <a:ext cx="144463" cy="144463"/>
              <a:chOff x="3379" y="1298"/>
              <a:chExt cx="91" cy="91"/>
            </a:xfrm>
          </p:grpSpPr>
          <p:sp>
            <p:nvSpPr>
              <p:cNvPr id="149" name="Line 110"/>
              <p:cNvSpPr>
                <a:spLocks noChangeShapeType="1"/>
              </p:cNvSpPr>
              <p:nvPr/>
            </p:nvSpPr>
            <p:spPr bwMode="auto">
              <a:xfrm>
                <a:off x="3379" y="1344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0" name="Line 111"/>
              <p:cNvSpPr>
                <a:spLocks noChangeShapeType="1"/>
              </p:cNvSpPr>
              <p:nvPr/>
            </p:nvSpPr>
            <p:spPr bwMode="auto">
              <a:xfrm>
                <a:off x="3424" y="129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121"/>
            <p:cNvGrpSpPr>
              <a:grpSpLocks/>
            </p:cNvGrpSpPr>
            <p:nvPr/>
          </p:nvGrpSpPr>
          <p:grpSpPr bwMode="auto">
            <a:xfrm rot="20260929">
              <a:off x="2645973" y="1663123"/>
              <a:ext cx="670108" cy="318354"/>
              <a:chOff x="930" y="1685"/>
              <a:chExt cx="317" cy="136"/>
            </a:xfrm>
          </p:grpSpPr>
          <p:sp>
            <p:nvSpPr>
              <p:cNvPr id="161" name="Line 34"/>
              <p:cNvSpPr>
                <a:spLocks noChangeShapeType="1"/>
              </p:cNvSpPr>
              <p:nvPr/>
            </p:nvSpPr>
            <p:spPr bwMode="auto">
              <a:xfrm>
                <a:off x="930" y="1752"/>
                <a:ext cx="31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62" name="Line 120"/>
              <p:cNvSpPr>
                <a:spLocks noChangeShapeType="1"/>
              </p:cNvSpPr>
              <p:nvPr/>
            </p:nvSpPr>
            <p:spPr bwMode="auto">
              <a:xfrm>
                <a:off x="930" y="1685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anchor="b" anchorCtr="1">
                <a:prstTxWarp prst="textNoShape">
                  <a:avLst/>
                </a:prstTxWarp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70" name="Text Box 9"/>
          <p:cNvSpPr txBox="1">
            <a:spLocks noChangeArrowheads="1"/>
          </p:cNvSpPr>
          <p:nvPr/>
        </p:nvSpPr>
        <p:spPr bwMode="auto">
          <a:xfrm>
            <a:off x="0" y="1034232"/>
            <a:ext cx="3961720" cy="1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dirty="0" smtClean="0">
                <a:ea typeface="Times New Roman" charset="0"/>
                <a:cs typeface="Times New Roman" charset="0"/>
              </a:rPr>
              <a:t>Collaboration</a:t>
            </a:r>
          </a:p>
          <a:p>
            <a:pPr>
              <a:lnSpc>
                <a:spcPct val="80000"/>
              </a:lnSpc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INSERM </a:t>
            </a:r>
            <a:r>
              <a:rPr lang="fr-FR" sz="2800" i="0" dirty="0">
                <a:ea typeface="Times New Roman" charset="0"/>
                <a:cs typeface="Times New Roman" charset="0"/>
              </a:rPr>
              <a:t>Nantes U 463</a:t>
            </a:r>
            <a:r>
              <a:rPr lang="fr-FR" sz="2800" dirty="0" smtClean="0">
                <a:ea typeface="Times New Roman" charset="0"/>
                <a:cs typeface="Times New Roman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ea typeface="Times New Roman" charset="0"/>
                <a:cs typeface="Times New Roman" charset="0"/>
              </a:rPr>
              <a:t>Pr. F.R. Bataille</a:t>
            </a:r>
            <a:endParaRPr lang="fr-FR" sz="2800" i="0" dirty="0" smtClean="0">
              <a:ea typeface="Times New Roman" charset="0"/>
              <a:cs typeface="Times New Roman" charset="0"/>
            </a:endParaRPr>
          </a:p>
        </p:txBody>
      </p:sp>
      <p:grpSp>
        <p:nvGrpSpPr>
          <p:cNvPr id="102" name="Group 114"/>
          <p:cNvGrpSpPr>
            <a:grpSpLocks/>
          </p:cNvGrpSpPr>
          <p:nvPr/>
        </p:nvGrpSpPr>
        <p:grpSpPr bwMode="auto">
          <a:xfrm>
            <a:off x="6738585" y="2488027"/>
            <a:ext cx="358775" cy="298450"/>
            <a:chOff x="3334" y="1292"/>
            <a:chExt cx="226" cy="188"/>
          </a:xfrm>
        </p:grpSpPr>
        <p:sp>
          <p:nvSpPr>
            <p:cNvPr id="105" name="Line 112"/>
            <p:cNvSpPr>
              <a:spLocks noChangeShapeType="1"/>
            </p:cNvSpPr>
            <p:nvPr/>
          </p:nvSpPr>
          <p:spPr bwMode="auto">
            <a:xfrm>
              <a:off x="3334" y="1298"/>
              <a:ext cx="226" cy="18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08" name="Line 113"/>
            <p:cNvSpPr>
              <a:spLocks noChangeShapeType="1"/>
            </p:cNvSpPr>
            <p:nvPr/>
          </p:nvSpPr>
          <p:spPr bwMode="auto">
            <a:xfrm flipV="1">
              <a:off x="3334" y="1292"/>
              <a:ext cx="226" cy="18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b" anchorCtr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111" name="Text Box 4"/>
          <p:cNvSpPr txBox="1">
            <a:spLocks noChangeArrowheads="1"/>
          </p:cNvSpPr>
          <p:nvPr/>
        </p:nvSpPr>
        <p:spPr bwMode="auto">
          <a:xfrm>
            <a:off x="59900" y="3315501"/>
            <a:ext cx="3651761" cy="1077218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3200" i="0" dirty="0" err="1" smtClean="0">
                <a:latin typeface="Arial (Titres)"/>
                <a:ea typeface="Times New Roman" charset="0"/>
                <a:cs typeface="Arial (Titres)"/>
              </a:rPr>
              <a:t>Hypothesis</a:t>
            </a:r>
            <a:r>
              <a:rPr lang="fr-FR" sz="3200" i="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3200" i="0" dirty="0" err="1" smtClean="0">
                <a:latin typeface="Arial (Titres)"/>
                <a:ea typeface="Times New Roman" charset="0"/>
                <a:cs typeface="Arial (Titres)"/>
              </a:rPr>
              <a:t>testing</a:t>
            </a:r>
            <a:r>
              <a:rPr lang="fr-FR" sz="3200" i="0" dirty="0" smtClean="0">
                <a:latin typeface="Arial (Titres)"/>
                <a:ea typeface="Times New Roman" charset="0"/>
                <a:cs typeface="Arial (Titres)"/>
              </a:rPr>
              <a:t>:</a:t>
            </a:r>
          </a:p>
          <a:p>
            <a:pPr algn="ctr" eaLnBrk="1" hangingPunct="1"/>
            <a:r>
              <a:rPr lang="fr-FR" sz="3200" dirty="0" smtClean="0">
                <a:latin typeface="Arial (Titres)"/>
                <a:ea typeface="Times New Roman" charset="0"/>
                <a:cs typeface="Arial (Titres)"/>
              </a:rPr>
              <a:t>RAS mutation</a:t>
            </a:r>
            <a:endParaRPr lang="fr-FR" sz="3200" i="0" dirty="0">
              <a:latin typeface="Arial (Titres)"/>
              <a:ea typeface="Times New Roman" charset="0"/>
              <a:cs typeface="Arial (Titres)"/>
            </a:endParaRPr>
          </a:p>
        </p:txBody>
      </p:sp>
      <p:grpSp>
        <p:nvGrpSpPr>
          <p:cNvPr id="133" name="Grouper 132"/>
          <p:cNvGrpSpPr/>
          <p:nvPr/>
        </p:nvGrpSpPr>
        <p:grpSpPr>
          <a:xfrm>
            <a:off x="0" y="2158560"/>
            <a:ext cx="3759579" cy="4095958"/>
            <a:chOff x="-793165" y="1906949"/>
            <a:chExt cx="3759579" cy="4095958"/>
          </a:xfrm>
        </p:grpSpPr>
        <p:pic>
          <p:nvPicPr>
            <p:cNvPr id="114" name="Picture 117" descr="1"/>
            <p:cNvPicPr>
              <a:picLocks noGrp="1" noChangeAspect="1" noChangeArrowheads="1"/>
            </p:cNvPicPr>
            <p:nvPr>
              <p:ph sz="half" idx="4294967295"/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-793165" y="3537520"/>
              <a:ext cx="3743325" cy="2465387"/>
            </a:xfrm>
            <a:prstGeom prst="rect">
              <a:avLst/>
            </a:prstGeom>
            <a:noFill/>
            <a:ln/>
          </p:spPr>
        </p:pic>
        <p:pic>
          <p:nvPicPr>
            <p:cNvPr id="117" name="Picture 55" descr="result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-786436" y="1906949"/>
              <a:ext cx="3752850" cy="1638300"/>
            </a:xfrm>
            <a:noFill/>
            <a:ln/>
          </p:spPr>
        </p:pic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-502420" y="5474573"/>
              <a:ext cx="3217848" cy="523220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2800" dirty="0" err="1" smtClean="0">
                  <a:latin typeface="Arial (Titres)"/>
                  <a:ea typeface="Times New Roman" charset="0"/>
                  <a:cs typeface="Arial (Titres)"/>
                </a:rPr>
                <a:t>With</a:t>
              </a:r>
              <a:r>
                <a:rPr lang="fr-FR" sz="2800" dirty="0" smtClean="0">
                  <a:latin typeface="Arial (Titres)"/>
                  <a:ea typeface="Times New Roman" charset="0"/>
                  <a:cs typeface="Arial (Titres)"/>
                </a:rPr>
                <a:t> RAS mutation</a:t>
              </a:r>
              <a:endParaRPr lang="fr-FR" sz="2800" i="0" dirty="0">
                <a:latin typeface="Arial (Titres)"/>
                <a:ea typeface="Times New Roman" charset="0"/>
                <a:cs typeface="Arial (Titres)"/>
              </a:endParaRPr>
            </a:p>
          </p:txBody>
        </p:sp>
        <p:sp>
          <p:nvSpPr>
            <p:cNvPr id="123" name="Text Box 4"/>
            <p:cNvSpPr txBox="1">
              <a:spLocks noChangeArrowheads="1"/>
            </p:cNvSpPr>
            <p:nvPr/>
          </p:nvSpPr>
          <p:spPr bwMode="auto">
            <a:xfrm>
              <a:off x="-773059" y="3493535"/>
              <a:ext cx="3717008" cy="523220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fr-FR" sz="2800" dirty="0" err="1" smtClean="0">
                  <a:latin typeface="Arial (Titres)"/>
                  <a:ea typeface="Times New Roman" charset="0"/>
                  <a:cs typeface="Arial (Titres)"/>
                </a:rPr>
                <a:t>Without</a:t>
              </a:r>
              <a:r>
                <a:rPr lang="fr-FR" sz="2800" dirty="0" smtClean="0">
                  <a:latin typeface="Arial (Titres)"/>
                  <a:ea typeface="Times New Roman" charset="0"/>
                  <a:cs typeface="Arial (Titres)"/>
                </a:rPr>
                <a:t> RAS mutation</a:t>
              </a:r>
              <a:endParaRPr lang="fr-FR" sz="2800" i="0" dirty="0">
                <a:latin typeface="Arial (Titres)"/>
                <a:ea typeface="Times New Roman" charset="0"/>
                <a:cs typeface="Arial (Titres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_fourmili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2975" y="4033838"/>
            <a:ext cx="1851025" cy="1389062"/>
          </a:xfrm>
          <a:prstGeom prst="rect">
            <a:avLst/>
          </a:prstGeom>
          <a:noFill/>
        </p:spPr>
      </p:pic>
      <p:grpSp>
        <p:nvGrpSpPr>
          <p:cNvPr id="567" name="Grouper 566"/>
          <p:cNvGrpSpPr/>
          <p:nvPr/>
        </p:nvGrpSpPr>
        <p:grpSpPr>
          <a:xfrm>
            <a:off x="4403253" y="3240110"/>
            <a:ext cx="3088973" cy="2336557"/>
            <a:chOff x="4053690" y="3496430"/>
            <a:chExt cx="3088973" cy="2336557"/>
          </a:xfrm>
        </p:grpSpPr>
        <p:grpSp>
          <p:nvGrpSpPr>
            <p:cNvPr id="566" name="Grouper 565"/>
            <p:cNvGrpSpPr/>
            <p:nvPr/>
          </p:nvGrpSpPr>
          <p:grpSpPr>
            <a:xfrm>
              <a:off x="5170988" y="3496430"/>
              <a:ext cx="1971675" cy="1584325"/>
              <a:chOff x="6942110" y="1480827"/>
              <a:chExt cx="1971675" cy="1584325"/>
            </a:xfrm>
          </p:grpSpPr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 rot="8589636">
                <a:off x="7481860" y="1480827"/>
                <a:ext cx="1431925" cy="914400"/>
                <a:chOff x="1247" y="1299"/>
                <a:chExt cx="680" cy="407"/>
              </a:xfrm>
            </p:grpSpPr>
            <p:sp>
              <p:nvSpPr>
                <p:cNvPr id="11269" name="Oval 5"/>
                <p:cNvSpPr>
                  <a:spLocks noChangeArrowheads="1"/>
                </p:cNvSpPr>
                <p:nvPr/>
              </p:nvSpPr>
              <p:spPr bwMode="auto">
                <a:xfrm>
                  <a:off x="1247" y="1389"/>
                  <a:ext cx="408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70" name="Oval 6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227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7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791" y="1389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72" name="Line 8"/>
                <p:cNvSpPr>
                  <a:spLocks noChangeShapeType="1"/>
                </p:cNvSpPr>
                <p:nvPr/>
              </p:nvSpPr>
              <p:spPr bwMode="auto">
                <a:xfrm>
                  <a:off x="1791" y="1525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3" name="Group 9"/>
                <p:cNvGrpSpPr>
                  <a:grpSpLocks/>
                </p:cNvGrpSpPr>
                <p:nvPr/>
              </p:nvGrpSpPr>
              <p:grpSpPr bwMode="auto">
                <a:xfrm>
                  <a:off x="1474" y="1571"/>
                  <a:ext cx="136" cy="135"/>
                  <a:chOff x="1474" y="1571"/>
                  <a:chExt cx="136" cy="135"/>
                </a:xfrm>
              </p:grpSpPr>
              <p:sp>
                <p:nvSpPr>
                  <p:cNvPr id="1127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27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" name="Group 12"/>
                <p:cNvGrpSpPr>
                  <a:grpSpLocks/>
                </p:cNvGrpSpPr>
                <p:nvPr/>
              </p:nvGrpSpPr>
              <p:grpSpPr bwMode="auto">
                <a:xfrm>
                  <a:off x="1338" y="1525"/>
                  <a:ext cx="136" cy="135"/>
                  <a:chOff x="1474" y="1571"/>
                  <a:chExt cx="136" cy="135"/>
                </a:xfrm>
              </p:grpSpPr>
              <p:sp>
                <p:nvSpPr>
                  <p:cNvPr id="1127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278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1474" y="1299"/>
                  <a:ext cx="136" cy="135"/>
                  <a:chOff x="1474" y="1571"/>
                  <a:chExt cx="136" cy="135"/>
                </a:xfrm>
              </p:grpSpPr>
              <p:sp>
                <p:nvSpPr>
                  <p:cNvPr id="1128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2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338" y="1345"/>
                  <a:ext cx="136" cy="135"/>
                  <a:chOff x="1474" y="1571"/>
                  <a:chExt cx="136" cy="135"/>
                </a:xfrm>
              </p:grpSpPr>
              <p:sp>
                <p:nvSpPr>
                  <p:cNvPr id="1128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1"/>
                    <a:ext cx="136" cy="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12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1616"/>
                    <a:ext cx="91" cy="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 rot="10800000">
                <a:off x="6942110" y="2272990"/>
                <a:ext cx="863600" cy="792162"/>
                <a:chOff x="2064" y="2387"/>
                <a:chExt cx="544" cy="499"/>
              </a:xfrm>
            </p:grpSpPr>
            <p:sp>
              <p:nvSpPr>
                <p:cNvPr id="1128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064" y="2387"/>
                  <a:ext cx="272" cy="453"/>
                </a:xfrm>
                <a:prstGeom prst="line">
                  <a:avLst/>
                </a:prstGeom>
                <a:noFill/>
                <a:ln w="412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8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109" y="2659"/>
                  <a:ext cx="499" cy="227"/>
                </a:xfrm>
                <a:prstGeom prst="line">
                  <a:avLst/>
                </a:prstGeom>
                <a:noFill/>
                <a:ln w="412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 rot="10800000">
                <a:off x="7805710" y="1984065"/>
                <a:ext cx="360363" cy="360362"/>
                <a:chOff x="3153" y="845"/>
                <a:chExt cx="317" cy="318"/>
              </a:xfrm>
            </p:grpSpPr>
            <p:sp>
              <p:nvSpPr>
                <p:cNvPr id="11289" name="Oval 25"/>
                <p:cNvSpPr>
                  <a:spLocks noChangeArrowheads="1"/>
                </p:cNvSpPr>
                <p:nvPr/>
              </p:nvSpPr>
              <p:spPr bwMode="auto">
                <a:xfrm>
                  <a:off x="3243" y="935"/>
                  <a:ext cx="136" cy="1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90" name="Rectangle 26"/>
                <p:cNvSpPr>
                  <a:spLocks noChangeArrowheads="1"/>
                </p:cNvSpPr>
                <p:nvPr/>
              </p:nvSpPr>
              <p:spPr bwMode="auto">
                <a:xfrm>
                  <a:off x="3288" y="1071"/>
                  <a:ext cx="46" cy="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9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98" y="890"/>
                  <a:ext cx="45" cy="4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92" name="Rectangle 28"/>
                <p:cNvSpPr>
                  <a:spLocks noChangeArrowheads="1"/>
                </p:cNvSpPr>
                <p:nvPr/>
              </p:nvSpPr>
              <p:spPr bwMode="auto">
                <a:xfrm>
                  <a:off x="3288" y="845"/>
                  <a:ext cx="45" cy="4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93" name="Rectangle 29"/>
                <p:cNvSpPr>
                  <a:spLocks noChangeArrowheads="1"/>
                </p:cNvSpPr>
                <p:nvPr/>
              </p:nvSpPr>
              <p:spPr bwMode="auto">
                <a:xfrm>
                  <a:off x="3379" y="890"/>
                  <a:ext cx="45" cy="4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94" name="Rectangle 30"/>
                <p:cNvSpPr>
                  <a:spLocks noChangeArrowheads="1"/>
                </p:cNvSpPr>
                <p:nvPr/>
              </p:nvSpPr>
              <p:spPr bwMode="auto">
                <a:xfrm>
                  <a:off x="3425" y="981"/>
                  <a:ext cx="45" cy="4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9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3" y="981"/>
                  <a:ext cx="45" cy="4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1416" name="Oval 152"/>
            <p:cNvSpPr>
              <a:spLocks noChangeArrowheads="1"/>
            </p:cNvSpPr>
            <p:nvPr/>
          </p:nvSpPr>
          <p:spPr bwMode="auto">
            <a:xfrm>
              <a:off x="5053815" y="4521712"/>
              <a:ext cx="647700" cy="720725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789" name="Group 153"/>
            <p:cNvGrpSpPr>
              <a:grpSpLocks/>
            </p:cNvGrpSpPr>
            <p:nvPr/>
          </p:nvGrpSpPr>
          <p:grpSpPr bwMode="auto">
            <a:xfrm rot="13214128">
              <a:off x="5306227" y="4882075"/>
              <a:ext cx="1431925" cy="914400"/>
              <a:chOff x="1247" y="1299"/>
              <a:chExt cx="680" cy="407"/>
            </a:xfrm>
          </p:grpSpPr>
          <p:sp>
            <p:nvSpPr>
              <p:cNvPr id="11418" name="Oval 154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19" name="Oval 155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20" name="Line 156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21" name="Line 157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790" name="Group 158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11423" name="Line 15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2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791" name="Group 161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11426" name="Line 162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2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793" name="Group 164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11429" name="Line 165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3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798" name="Group 167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11432" name="Line 168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3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11818" name="Group 187"/>
            <p:cNvGrpSpPr>
              <a:grpSpLocks/>
            </p:cNvGrpSpPr>
            <p:nvPr/>
          </p:nvGrpSpPr>
          <p:grpSpPr bwMode="auto">
            <a:xfrm rot="3257926">
              <a:off x="4183865" y="3808925"/>
              <a:ext cx="1431925" cy="914400"/>
              <a:chOff x="1247" y="1299"/>
              <a:chExt cx="680" cy="407"/>
            </a:xfrm>
          </p:grpSpPr>
          <p:sp>
            <p:nvSpPr>
              <p:cNvPr id="11452" name="Oval 188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53" name="Oval 189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54" name="Line 190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55" name="Line 191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821" name="Group 192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11457" name="Line 193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5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24" name="Group 195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11460" name="Line 196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61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27" name="Group 198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11463" name="Line 19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64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32" name="Group 201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11466" name="Line 202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6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11835" name="Group 204"/>
            <p:cNvGrpSpPr>
              <a:grpSpLocks/>
            </p:cNvGrpSpPr>
            <p:nvPr/>
          </p:nvGrpSpPr>
          <p:grpSpPr bwMode="auto">
            <a:xfrm rot="19389636">
              <a:off x="4053690" y="4918587"/>
              <a:ext cx="1431925" cy="914400"/>
              <a:chOff x="1247" y="1299"/>
              <a:chExt cx="680" cy="407"/>
            </a:xfrm>
          </p:grpSpPr>
          <p:sp>
            <p:nvSpPr>
              <p:cNvPr id="11469" name="Oval 205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408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70" name="Oval 206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227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71" name="Line 207"/>
              <p:cNvSpPr>
                <a:spLocks noChangeShapeType="1"/>
              </p:cNvSpPr>
              <p:nvPr/>
            </p:nvSpPr>
            <p:spPr bwMode="auto">
              <a:xfrm flipV="1">
                <a:off x="1791" y="1389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72" name="Line 208"/>
              <p:cNvSpPr>
                <a:spLocks noChangeShapeType="1"/>
              </p:cNvSpPr>
              <p:nvPr/>
            </p:nvSpPr>
            <p:spPr bwMode="auto">
              <a:xfrm>
                <a:off x="1791" y="1525"/>
                <a:ext cx="136" cy="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838" name="Group 209"/>
              <p:cNvGrpSpPr>
                <a:grpSpLocks/>
              </p:cNvGrpSpPr>
              <p:nvPr/>
            </p:nvGrpSpPr>
            <p:grpSpPr bwMode="auto">
              <a:xfrm>
                <a:off x="1474" y="1571"/>
                <a:ext cx="136" cy="135"/>
                <a:chOff x="1474" y="1571"/>
                <a:chExt cx="136" cy="135"/>
              </a:xfrm>
            </p:grpSpPr>
            <p:sp>
              <p:nvSpPr>
                <p:cNvPr id="11474" name="Line 210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7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41" name="Group 212"/>
              <p:cNvGrpSpPr>
                <a:grpSpLocks/>
              </p:cNvGrpSpPr>
              <p:nvPr/>
            </p:nvGrpSpPr>
            <p:grpSpPr bwMode="auto">
              <a:xfrm>
                <a:off x="1338" y="1525"/>
                <a:ext cx="136" cy="135"/>
                <a:chOff x="1474" y="1571"/>
                <a:chExt cx="136" cy="135"/>
              </a:xfrm>
            </p:grpSpPr>
            <p:sp>
              <p:nvSpPr>
                <p:cNvPr id="11477" name="Line 213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78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44" name="Group 215"/>
              <p:cNvGrpSpPr>
                <a:grpSpLocks/>
              </p:cNvGrpSpPr>
              <p:nvPr/>
            </p:nvGrpSpPr>
            <p:grpSpPr bwMode="auto">
              <a:xfrm>
                <a:off x="1474" y="1299"/>
                <a:ext cx="136" cy="135"/>
                <a:chOff x="1474" y="1571"/>
                <a:chExt cx="136" cy="135"/>
              </a:xfrm>
            </p:grpSpPr>
            <p:sp>
              <p:nvSpPr>
                <p:cNvPr id="11480" name="Line 216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8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845" name="Group 218"/>
              <p:cNvGrpSpPr>
                <a:grpSpLocks/>
              </p:cNvGrpSpPr>
              <p:nvPr/>
            </p:nvGrpSpPr>
            <p:grpSpPr bwMode="auto">
              <a:xfrm>
                <a:off x="1338" y="1345"/>
                <a:ext cx="136" cy="135"/>
                <a:chOff x="1474" y="1571"/>
                <a:chExt cx="136" cy="135"/>
              </a:xfrm>
            </p:grpSpPr>
            <p:sp>
              <p:nvSpPr>
                <p:cNvPr id="11483" name="Line 219"/>
                <p:cNvSpPr>
                  <a:spLocks noChangeShapeType="1"/>
                </p:cNvSpPr>
                <p:nvPr/>
              </p:nvSpPr>
              <p:spPr bwMode="auto">
                <a:xfrm>
                  <a:off x="1474" y="1571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84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1519" y="1616"/>
                  <a:ext cx="91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1485" name="Text Box 221"/>
          <p:cNvSpPr txBox="1">
            <a:spLocks noChangeArrowheads="1"/>
          </p:cNvSpPr>
          <p:nvPr/>
        </p:nvSpPr>
        <p:spPr bwMode="auto">
          <a:xfrm>
            <a:off x="1476375" y="1521125"/>
            <a:ext cx="540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2800" i="0" dirty="0">
                <a:ea typeface="Times New Roman" charset="0"/>
                <a:cs typeface="Times New Roman" charset="0"/>
              </a:rPr>
              <a:t>Agent :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perception-decision-action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sp>
        <p:nvSpPr>
          <p:cNvPr id="11576" name="Text Box 312"/>
          <p:cNvSpPr txBox="1">
            <a:spLocks noChangeArrowheads="1"/>
          </p:cNvSpPr>
          <p:nvPr/>
        </p:nvSpPr>
        <p:spPr bwMode="auto">
          <a:xfrm>
            <a:off x="1476375" y="2056113"/>
            <a:ext cx="350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2800" i="0" dirty="0" err="1">
                <a:ea typeface="Times New Roman" charset="0"/>
                <a:cs typeface="Times New Roman" charset="0"/>
              </a:rPr>
              <a:t>Multi-agents</a:t>
            </a:r>
            <a:r>
              <a:rPr lang="fr-FR" sz="2800" i="0" dirty="0">
                <a:ea typeface="Times New Roman" charset="0"/>
                <a:cs typeface="Times New Roman" charset="0"/>
              </a:rPr>
              <a:t> System :</a:t>
            </a:r>
          </a:p>
        </p:txBody>
      </p:sp>
      <p:sp>
        <p:nvSpPr>
          <p:cNvPr id="11577" name="Text Box 313"/>
          <p:cNvSpPr txBox="1">
            <a:spLocks noChangeArrowheads="1"/>
          </p:cNvSpPr>
          <p:nvPr/>
        </p:nvSpPr>
        <p:spPr bwMode="auto">
          <a:xfrm>
            <a:off x="2127250" y="2540300"/>
            <a:ext cx="308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fr-FR" sz="2800" i="0" dirty="0">
                <a:ea typeface="Times New Roman" charset="0"/>
                <a:cs typeface="Times New Roman" charset="0"/>
              </a:rPr>
              <a:t>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auto-organisation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sp>
        <p:nvSpPr>
          <p:cNvPr id="11595" name="Text Box 331"/>
          <p:cNvSpPr txBox="1">
            <a:spLocks noChangeArrowheads="1"/>
          </p:cNvSpPr>
          <p:nvPr/>
        </p:nvSpPr>
        <p:spPr bwMode="auto">
          <a:xfrm>
            <a:off x="2127250" y="3384850"/>
            <a:ext cx="201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fr-FR" sz="2800" i="0">
                <a:ea typeface="Times New Roman" charset="0"/>
                <a:cs typeface="Times New Roman" charset="0"/>
              </a:rPr>
              <a:t> robustness</a:t>
            </a:r>
          </a:p>
        </p:txBody>
      </p:sp>
      <p:sp>
        <p:nvSpPr>
          <p:cNvPr id="11596" name="Text Box 332"/>
          <p:cNvSpPr txBox="1">
            <a:spLocks noChangeArrowheads="1"/>
          </p:cNvSpPr>
          <p:nvPr/>
        </p:nvSpPr>
        <p:spPr bwMode="auto">
          <a:xfrm>
            <a:off x="2127250" y="3805538"/>
            <a:ext cx="2236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</a:t>
            </a:r>
            <a:r>
              <a:rPr lang="fr-FR" sz="2800" i="0" dirty="0" err="1" smtClean="0">
                <a:ea typeface="Times New Roman" charset="0"/>
                <a:cs typeface="Times New Roman" charset="0"/>
              </a:rPr>
              <a:t>adaptability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sp>
        <p:nvSpPr>
          <p:cNvPr id="11597" name="Text Box 333"/>
          <p:cNvSpPr txBox="1">
            <a:spLocks noChangeArrowheads="1"/>
          </p:cNvSpPr>
          <p:nvPr/>
        </p:nvSpPr>
        <p:spPr bwMode="auto">
          <a:xfrm>
            <a:off x="2127250" y="2962575"/>
            <a:ext cx="2012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fr-FR" sz="2800" i="0">
                <a:ea typeface="Times New Roman" charset="0"/>
                <a:cs typeface="Times New Roman" charset="0"/>
              </a:rPr>
              <a:t> emergence</a:t>
            </a:r>
          </a:p>
        </p:txBody>
      </p:sp>
      <p:sp>
        <p:nvSpPr>
          <p:cNvPr id="11774" name="Text Box 510"/>
          <p:cNvSpPr txBox="1">
            <a:spLocks noChangeArrowheads="1"/>
          </p:cNvSpPr>
          <p:nvPr/>
        </p:nvSpPr>
        <p:spPr bwMode="auto">
          <a:xfrm>
            <a:off x="917520" y="169863"/>
            <a:ext cx="75976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i="0" dirty="0" err="1">
                <a:latin typeface="Arial (Titre)"/>
                <a:ea typeface="Times New Roman" charset="0"/>
                <a:cs typeface="Arial (Titre)"/>
              </a:rPr>
              <a:t>Multi-Agents</a:t>
            </a:r>
            <a:r>
              <a:rPr lang="fr-FR" sz="4000" i="0" dirty="0">
                <a:latin typeface="Arial (Titre)"/>
                <a:ea typeface="Times New Roman" charset="0"/>
                <a:cs typeface="Arial (Titre)"/>
              </a:rPr>
              <a:t> </a:t>
            </a:r>
            <a:r>
              <a:rPr lang="fr-FR" sz="4000" i="0" dirty="0" err="1" smtClean="0">
                <a:latin typeface="Arial (Titres)"/>
                <a:ea typeface="Times New Roman" charset="0"/>
                <a:cs typeface="Arial (Titres)"/>
              </a:rPr>
              <a:t>systems</a:t>
            </a:r>
            <a:r>
              <a:rPr lang="fr-FR" sz="4000" i="0" dirty="0" smtClean="0">
                <a:latin typeface="Arial (Titre)"/>
                <a:ea typeface="Times New Roman" charset="0"/>
                <a:cs typeface="Arial (Titre)"/>
              </a:rPr>
              <a:t> </a:t>
            </a:r>
            <a:r>
              <a:rPr lang="fr-FR" sz="4000" i="0" dirty="0" err="1" smtClean="0">
                <a:latin typeface="Arial (Titre)"/>
                <a:ea typeface="Times New Roman" charset="0"/>
                <a:cs typeface="Arial (Titre)"/>
              </a:rPr>
              <a:t>properties</a:t>
            </a:r>
            <a:endParaRPr lang="fr-FR" sz="4000" i="0" dirty="0">
              <a:latin typeface="Arial (Titre)"/>
              <a:ea typeface="Times New Roman" charset="0"/>
              <a:cs typeface="Arial (Titre)"/>
            </a:endParaRPr>
          </a:p>
        </p:txBody>
      </p:sp>
      <p:sp>
        <p:nvSpPr>
          <p:cNvPr id="11792" name="Text Box 528"/>
          <p:cNvSpPr txBox="1">
            <a:spLocks noChangeArrowheads="1"/>
          </p:cNvSpPr>
          <p:nvPr/>
        </p:nvSpPr>
        <p:spPr bwMode="auto">
          <a:xfrm>
            <a:off x="1546827" y="5577053"/>
            <a:ext cx="5651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5400" i="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Models</a:t>
            </a:r>
            <a:r>
              <a:rPr lang="fr-FR" sz="5400" i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’ </a:t>
            </a:r>
            <a:r>
              <a:rPr lang="fr-FR" sz="5400" i="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autonomy</a:t>
            </a:r>
            <a:endParaRPr lang="fr-FR" sz="5400" i="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62" name="Espace réservé du pied de page 5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10ème atelier thématique de l'Axe Vectorisation et Radiothérapies du </a:t>
            </a:r>
            <a:r>
              <a:rPr lang="fr-FR" dirty="0" err="1" smtClean="0"/>
              <a:t>Cancéropôle</a:t>
            </a:r>
            <a:r>
              <a:rPr lang="fr-FR" dirty="0" smtClean="0"/>
              <a:t> Grand Ouest </a:t>
            </a:r>
            <a:r>
              <a:rPr lang="fr-FR" dirty="0" err="1" smtClean="0"/>
              <a:t>vincent.rodin@univ-brest.fr</a:t>
            </a:r>
            <a:endParaRPr lang="fr-FR" dirty="0"/>
          </a:p>
        </p:txBody>
      </p:sp>
      <p:sp>
        <p:nvSpPr>
          <p:cNvPr id="564" name="Espace réservé du numéro de diapositive 5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179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6" grpId="0"/>
      <p:bldP spid="11577" grpId="0"/>
      <p:bldP spid="11595" grpId="0"/>
      <p:bldP spid="11596" grpId="0"/>
      <p:bldP spid="11597" grpId="0"/>
      <p:bldP spid="11792" grpId="0"/>
      <p:bldP spid="1179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261302" y="134144"/>
            <a:ext cx="2551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Road </a:t>
            </a:r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map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07825" y="1775183"/>
            <a:ext cx="85759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þ"/>
            </a:pPr>
            <a:r>
              <a:rPr lang="fr-FR" sz="3200" i="0" dirty="0"/>
              <a:t> </a:t>
            </a:r>
            <a:r>
              <a:rPr lang="fr-FR" sz="3200" i="0" dirty="0" err="1"/>
              <a:t>Multi-Agents</a:t>
            </a:r>
            <a:r>
              <a:rPr lang="fr-FR" sz="3200" i="0" dirty="0"/>
              <a:t> Systems (MAS</a:t>
            </a:r>
            <a:r>
              <a:rPr lang="fr-FR" sz="3200" i="0" dirty="0" smtClean="0"/>
              <a:t>)</a:t>
            </a:r>
          </a:p>
          <a:p>
            <a:pPr>
              <a:buFont typeface="Wingdings" charset="2"/>
              <a:buChar char="þ"/>
            </a:pPr>
            <a:r>
              <a:rPr lang="fr-FR" sz="3200" dirty="0" smtClean="0"/>
              <a:t> « in </a:t>
            </a:r>
            <a:r>
              <a:rPr lang="fr-FR" sz="3200" dirty="0" err="1" smtClean="0"/>
              <a:t>virtuo</a:t>
            </a:r>
            <a:r>
              <a:rPr lang="fr-FR" sz="3200" dirty="0" smtClean="0"/>
              <a:t> » </a:t>
            </a:r>
            <a:r>
              <a:rPr lang="fr-FR" sz="3200" dirty="0" err="1" smtClean="0"/>
              <a:t>experiments</a:t>
            </a:r>
            <a:endParaRPr lang="fr-FR" sz="3200" dirty="0" smtClean="0"/>
          </a:p>
          <a:p>
            <a:pPr>
              <a:buFont typeface="Wingdings" charset="2"/>
              <a:buChar char="þ"/>
            </a:pPr>
            <a:r>
              <a:rPr lang="fr-FR" sz="3200" dirty="0" smtClean="0"/>
              <a:t> </a:t>
            </a:r>
            <a:r>
              <a:rPr lang="fr-FR" sz="3200" dirty="0" err="1" smtClean="0"/>
              <a:t>Modelisation</a:t>
            </a:r>
            <a:r>
              <a:rPr lang="fr-FR" sz="3200" dirty="0" smtClean="0"/>
              <a:t> and simulation of</a:t>
            </a:r>
          </a:p>
          <a:p>
            <a:r>
              <a:rPr lang="fr-FR" sz="3200" dirty="0" smtClean="0"/>
              <a:t>    </a:t>
            </a:r>
            <a:r>
              <a:rPr lang="fr-FR" sz="3200" dirty="0" err="1" smtClean="0"/>
              <a:t>human</a:t>
            </a:r>
            <a:r>
              <a:rPr lang="fr-FR" sz="3200" dirty="0" smtClean="0"/>
              <a:t> </a:t>
            </a:r>
            <a:r>
              <a:rPr lang="fr-FR" sz="3200" dirty="0" err="1" smtClean="0"/>
              <a:t>physiological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 smtClean="0"/>
          </a:p>
          <a:p>
            <a:pPr>
              <a:buFont typeface="Wingdings" charset="2"/>
              <a:buChar char="þ"/>
            </a:pPr>
            <a:r>
              <a:rPr lang="fr-FR" sz="3200" dirty="0" smtClean="0"/>
              <a:t> Multiple </a:t>
            </a:r>
            <a:r>
              <a:rPr lang="fr-FR" sz="3200" dirty="0" err="1" smtClean="0"/>
              <a:t>myeloma</a:t>
            </a:r>
            <a:r>
              <a:rPr lang="fr-FR" sz="3200" dirty="0" smtClean="0"/>
              <a:t> simulation</a:t>
            </a:r>
          </a:p>
          <a:p>
            <a:pPr algn="l">
              <a:buFont typeface="Wingdings" charset="2"/>
              <a:buChar char="q"/>
            </a:pPr>
            <a:r>
              <a:rPr lang="fr-FR" sz="3200" dirty="0" smtClean="0"/>
              <a:t> </a:t>
            </a:r>
            <a:r>
              <a:rPr lang="fr-FR" sz="3200" dirty="0" err="1" smtClean="0"/>
              <a:t>Towards</a:t>
            </a:r>
            <a:r>
              <a:rPr lang="fr-FR" sz="3200" dirty="0" smtClean="0"/>
              <a:t> </a:t>
            </a:r>
            <a:r>
              <a:rPr lang="fr-FR" sz="3200" dirty="0" err="1" smtClean="0"/>
              <a:t>morphogenesis</a:t>
            </a:r>
            <a:r>
              <a:rPr lang="fr-FR" sz="3200" dirty="0" smtClean="0"/>
              <a:t>…</a:t>
            </a:r>
          </a:p>
          <a:p>
            <a:pPr algn="l"/>
            <a:r>
              <a:rPr lang="fr-FR" sz="3200" dirty="0" smtClean="0"/>
              <a:t>                                      … and </a:t>
            </a:r>
            <a:r>
              <a:rPr lang="fr-FR" sz="3200" dirty="0" err="1" smtClean="0"/>
              <a:t>tumor</a:t>
            </a:r>
            <a:r>
              <a:rPr lang="fr-FR" sz="3200" dirty="0" smtClean="0"/>
              <a:t> </a:t>
            </a:r>
            <a:r>
              <a:rPr lang="fr-FR" sz="3200" dirty="0" err="1" smtClean="0"/>
              <a:t>growth</a:t>
            </a:r>
            <a:r>
              <a:rPr lang="fr-FR" sz="3200" dirty="0" smtClean="0"/>
              <a:t>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557626" y="361177"/>
            <a:ext cx="7772400" cy="88546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Starfish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sz="3556" dirty="0" smtClean="0"/>
              <a:t> (1/2)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672751" y="954573"/>
            <a:ext cx="3233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cs typeface="Arial"/>
              </a:rPr>
              <a:t>a </a:t>
            </a:r>
            <a:r>
              <a:rPr lang="fr-FR" sz="2400" dirty="0" err="1" smtClean="0">
                <a:cs typeface="Arial"/>
              </a:rPr>
              <a:t>simplified</a:t>
            </a:r>
            <a:r>
              <a:rPr lang="fr-FR" sz="2400" dirty="0" smtClean="0">
                <a:cs typeface="Arial"/>
              </a:rPr>
              <a:t> model</a:t>
            </a:r>
            <a:r>
              <a:rPr lang="fr-FR" sz="2000" dirty="0" smtClean="0">
                <a:cs typeface="Arial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794" y="4308430"/>
            <a:ext cx="7618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cs typeface="Arial"/>
              </a:rPr>
              <a:t>- AER </a:t>
            </a:r>
            <a:r>
              <a:rPr lang="fr-FR" sz="2000" dirty="0" err="1" smtClean="0">
                <a:cs typeface="Arial"/>
              </a:rPr>
              <a:t>Cells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secrete</a:t>
            </a:r>
            <a:r>
              <a:rPr lang="fr-FR" sz="2000" dirty="0" smtClean="0">
                <a:cs typeface="Arial"/>
              </a:rPr>
              <a:t> Fgf8 </a:t>
            </a:r>
            <a:r>
              <a:rPr lang="fr-FR" sz="2000" dirty="0" err="1" smtClean="0">
                <a:cs typeface="Arial"/>
              </a:rPr>
              <a:t>molecules</a:t>
            </a:r>
            <a:endParaRPr lang="fr-FR" sz="2000" dirty="0" smtClean="0">
              <a:cs typeface="Arial"/>
            </a:endParaRPr>
          </a:p>
          <a:p>
            <a:pPr>
              <a:buFontTx/>
              <a:buChar char="-"/>
            </a:pPr>
            <a:r>
              <a:rPr lang="fr-FR" sz="2000" dirty="0" smtClean="0">
                <a:cs typeface="Arial"/>
              </a:rPr>
              <a:t> Fgf8 </a:t>
            </a:r>
            <a:r>
              <a:rPr lang="fr-FR" sz="2000" dirty="0" err="1" smtClean="0">
                <a:cs typeface="Arial"/>
              </a:rPr>
              <a:t>molecules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induce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mesenchyme</a:t>
            </a:r>
            <a:endParaRPr lang="fr-FR" sz="2000" dirty="0" smtClean="0">
              <a:cs typeface="Arial"/>
            </a:endParaRPr>
          </a:p>
          <a:p>
            <a:r>
              <a:rPr lang="fr-FR" sz="2000" dirty="0" smtClean="0">
                <a:cs typeface="Arial"/>
              </a:rPr>
              <a:t>  </a:t>
            </a:r>
            <a:r>
              <a:rPr lang="fr-FR" sz="2000" dirty="0" err="1" smtClean="0">
                <a:cs typeface="Arial"/>
              </a:rPr>
              <a:t>cells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proliferation</a:t>
            </a:r>
            <a:endParaRPr lang="fr-FR" sz="2000" dirty="0" smtClean="0">
              <a:cs typeface="Arial"/>
            </a:endParaRPr>
          </a:p>
          <a:p>
            <a:pPr>
              <a:buFontTx/>
              <a:buChar char="-"/>
            </a:pP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Mesenchyme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cells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response</a:t>
            </a:r>
            <a:r>
              <a:rPr lang="fr-FR" sz="2000" dirty="0" smtClean="0">
                <a:cs typeface="Arial"/>
              </a:rPr>
              <a:t> to Fgf8</a:t>
            </a:r>
          </a:p>
          <a:p>
            <a:r>
              <a:rPr lang="fr-FR" sz="2000" dirty="0" smtClean="0">
                <a:cs typeface="Arial"/>
              </a:rPr>
              <a:t>  by </a:t>
            </a:r>
            <a:r>
              <a:rPr lang="fr-FR" sz="2000" dirty="0" err="1" smtClean="0">
                <a:cs typeface="Arial"/>
              </a:rPr>
              <a:t>secreting</a:t>
            </a:r>
            <a:r>
              <a:rPr lang="fr-FR" sz="2000" dirty="0" smtClean="0">
                <a:cs typeface="Arial"/>
              </a:rPr>
              <a:t> Fgf10 </a:t>
            </a:r>
            <a:r>
              <a:rPr lang="fr-FR" sz="2000" dirty="0" err="1" smtClean="0">
                <a:cs typeface="Arial"/>
              </a:rPr>
              <a:t>molecules</a:t>
            </a:r>
            <a:endParaRPr lang="fr-FR" sz="2000" dirty="0" smtClean="0">
              <a:cs typeface="Arial"/>
            </a:endParaRPr>
          </a:p>
          <a:p>
            <a:r>
              <a:rPr lang="fr-FR" sz="2000" dirty="0" smtClean="0">
                <a:cs typeface="Arial"/>
              </a:rPr>
              <a:t>- Fgf10 </a:t>
            </a:r>
            <a:r>
              <a:rPr lang="fr-FR" sz="2000" dirty="0" err="1" smtClean="0">
                <a:cs typeface="Arial"/>
              </a:rPr>
              <a:t>molecules</a:t>
            </a:r>
            <a:r>
              <a:rPr lang="fr-FR" sz="2000" dirty="0" smtClean="0">
                <a:cs typeface="Arial"/>
              </a:rPr>
              <a:t> </a:t>
            </a:r>
            <a:r>
              <a:rPr lang="fr-FR" sz="2000" dirty="0" err="1" smtClean="0">
                <a:cs typeface="Arial"/>
              </a:rPr>
              <a:t>maintain</a:t>
            </a:r>
            <a:r>
              <a:rPr lang="fr-FR" sz="2000" dirty="0" smtClean="0">
                <a:cs typeface="Arial"/>
              </a:rPr>
              <a:t> Fgf8 </a:t>
            </a:r>
            <a:r>
              <a:rPr lang="fr-FR" sz="2000" dirty="0" err="1" smtClean="0">
                <a:cs typeface="Arial"/>
              </a:rPr>
              <a:t>secretion</a:t>
            </a:r>
            <a:endParaRPr lang="fr-FR" sz="2000" dirty="0" smtClean="0">
              <a:cs typeface="Arial"/>
            </a:endParaRPr>
          </a:p>
          <a:p>
            <a:r>
              <a:rPr lang="fr-FR" sz="2000" dirty="0" smtClean="0">
                <a:cs typeface="Arial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258046" y="5092099"/>
            <a:ext cx="3885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cs typeface="Arial"/>
              </a:rPr>
              <a:t>Problem</a:t>
            </a:r>
            <a:r>
              <a:rPr lang="fr-FR" sz="2400" dirty="0" smtClean="0">
                <a:cs typeface="Arial"/>
              </a:rPr>
              <a:t>: </a:t>
            </a:r>
            <a:r>
              <a:rPr lang="fr-FR" sz="2400" dirty="0" err="1" smtClean="0">
                <a:cs typeface="Arial"/>
              </a:rPr>
              <a:t>we</a:t>
            </a:r>
            <a:r>
              <a:rPr lang="fr-FR" sz="2400" dirty="0" smtClean="0">
                <a:cs typeface="Arial"/>
              </a:rPr>
              <a:t> put the right   </a:t>
            </a:r>
          </a:p>
          <a:p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cells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at</a:t>
            </a:r>
            <a:r>
              <a:rPr lang="fr-FR" sz="2400" dirty="0" smtClean="0">
                <a:cs typeface="Arial"/>
              </a:rPr>
              <a:t> the right places….</a:t>
            </a:r>
            <a:r>
              <a:rPr lang="fr-FR" sz="2000" dirty="0" smtClean="0">
                <a:cs typeface="Arial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05429" y="3442845"/>
            <a:ext cx="349093" cy="139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071" y="1499202"/>
            <a:ext cx="4530722" cy="280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-163884" y="-46603"/>
            <a:ext cx="8623321" cy="6174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Towards</a:t>
            </a:r>
            <a:r>
              <a:rPr kumimoji="0" lang="fr-FR" sz="1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1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morphogenesis</a:t>
            </a:r>
            <a:r>
              <a:rPr kumimoji="0" lang="fr-FR" sz="1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er 44"/>
          <p:cNvGrpSpPr/>
          <p:nvPr/>
        </p:nvGrpSpPr>
        <p:grpSpPr>
          <a:xfrm>
            <a:off x="5469324" y="1243841"/>
            <a:ext cx="3348000" cy="3348000"/>
            <a:chOff x="4232102" y="2860119"/>
            <a:chExt cx="3348000" cy="3348000"/>
          </a:xfrm>
        </p:grpSpPr>
        <p:pic>
          <p:nvPicPr>
            <p:cNvPr id="33" name="Image 32" descr="vlcsnap-2015-05-03-12h34m45s61.png"/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102" y="2860119"/>
              <a:ext cx="3348000" cy="3348000"/>
            </a:xfrm>
            <a:prstGeom prst="rect">
              <a:avLst/>
            </a:prstGeom>
          </p:spPr>
        </p:pic>
        <p:sp>
          <p:nvSpPr>
            <p:cNvPr id="35" name="Ellipse 34"/>
            <p:cNvSpPr/>
            <p:nvPr/>
          </p:nvSpPr>
          <p:spPr>
            <a:xfrm>
              <a:off x="5379271" y="3146436"/>
              <a:ext cx="387048" cy="27819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447283" y="5099353"/>
              <a:ext cx="387048" cy="27819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519054" y="5390848"/>
              <a:ext cx="387048" cy="27819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543722" y="4960258"/>
              <a:ext cx="387048" cy="27819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309074" y="4821163"/>
              <a:ext cx="387048" cy="27819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vlcsnap-2015-05-03-12h34m45s61.pn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45747" y="1481801"/>
            <a:ext cx="3348000" cy="3348000"/>
          </a:xfrm>
          <a:prstGeom prst="rect">
            <a:avLst/>
          </a:prstGeom>
        </p:spPr>
      </p:pic>
      <p:sp>
        <p:nvSpPr>
          <p:cNvPr id="23" name="Hexagone 22"/>
          <p:cNvSpPr/>
          <p:nvPr/>
        </p:nvSpPr>
        <p:spPr>
          <a:xfrm>
            <a:off x="1439333" y="3031825"/>
            <a:ext cx="193524" cy="209699"/>
          </a:xfrm>
          <a:prstGeom prst="hexagon">
            <a:avLst/>
          </a:prstGeom>
          <a:solidFill>
            <a:srgbClr val="00BB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552092" y="3140680"/>
            <a:ext cx="2201333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re 1"/>
          <p:cNvSpPr txBox="1">
            <a:spLocks/>
          </p:cNvSpPr>
          <p:nvPr/>
        </p:nvSpPr>
        <p:spPr>
          <a:xfrm>
            <a:off x="1693332" y="2643439"/>
            <a:ext cx="3967239" cy="801204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noProof="0" dirty="0" err="1" smtClean="0">
                <a:latin typeface="+mj-lt"/>
                <a:ea typeface="+mj-ea"/>
                <a:cs typeface="+mj-cs"/>
              </a:rPr>
              <a:t>What</a:t>
            </a:r>
            <a:r>
              <a:rPr lang="fr-FR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4400" noProof="0" dirty="0" err="1" smtClean="0">
                <a:latin typeface="+mj-lt"/>
                <a:ea typeface="+mj-ea"/>
                <a:cs typeface="+mj-cs"/>
              </a:rPr>
              <a:t>is</a:t>
            </a:r>
            <a:r>
              <a:rPr lang="fr-FR" sz="4400" noProof="0" dirty="0" smtClean="0">
                <a:latin typeface="+mj-lt"/>
                <a:ea typeface="+mj-ea"/>
                <a:cs typeface="+mj-cs"/>
              </a:rPr>
              <a:t> the « program » ?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557626" y="361177"/>
            <a:ext cx="7772400" cy="88546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Starfish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sz="3556" dirty="0" smtClean="0"/>
              <a:t> (2/2)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163884" y="-46603"/>
            <a:ext cx="8623321" cy="6174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Towards</a:t>
            </a:r>
            <a:r>
              <a:rPr kumimoji="0" lang="fr-FR" sz="1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1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morphogenesis</a:t>
            </a:r>
            <a:r>
              <a:rPr kumimoji="0" lang="fr-FR" sz="1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-176168" y="72570"/>
            <a:ext cx="9416928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morphogenesis</a:t>
            </a:r>
            <a:r>
              <a:rPr lang="fr-FR" dirty="0" smtClean="0"/>
              <a:t> modeling..?</a:t>
            </a:r>
            <a:r>
              <a:rPr lang="fr-FR" sz="2667" dirty="0" smtClean="0"/>
              <a:t>(1/2)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424680" y="2776484"/>
            <a:ext cx="7247615" cy="45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 smtClean="0">
                <a:latin typeface="+mj-lt"/>
                <a:ea typeface="+mj-ea"/>
                <a:cs typeface="+mj-cs"/>
              </a:rPr>
              <a:t>Early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400" dirty="0" err="1" smtClean="0">
                <a:latin typeface="+mj-lt"/>
                <a:ea typeface="+mj-ea"/>
                <a:cs typeface="+mj-cs"/>
              </a:rPr>
              <a:t>zebrafish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400" dirty="0" err="1" smtClean="0">
                <a:latin typeface="+mj-lt"/>
                <a:ea typeface="+mj-ea"/>
                <a:cs typeface="+mj-cs"/>
              </a:rPr>
              <a:t>embryo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fr-FR" sz="2400" dirty="0" err="1" smtClean="0">
                <a:latin typeface="+mj-lt"/>
                <a:ea typeface="+mj-ea"/>
                <a:cs typeface="+mj-cs"/>
              </a:rPr>
              <a:t>from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 [N. Olivier et al, 2010]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Image 19" descr="zebrafishembryo-0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45" y="976259"/>
            <a:ext cx="2628900" cy="1800225"/>
          </a:xfrm>
          <a:prstGeom prst="rect">
            <a:avLst/>
          </a:prstGeom>
        </p:spPr>
      </p:pic>
      <p:pic>
        <p:nvPicPr>
          <p:cNvPr id="21" name="Image 20" descr="zebrafishembryo-1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855" y="978763"/>
            <a:ext cx="2628900" cy="1800225"/>
          </a:xfrm>
          <a:prstGeom prst="rect">
            <a:avLst/>
          </a:prstGeom>
        </p:spPr>
      </p:pic>
      <p:pic>
        <p:nvPicPr>
          <p:cNvPr id="22" name="Image 21" descr="zebrafishembryo-2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575" y="978763"/>
            <a:ext cx="2619375" cy="1800225"/>
          </a:xfrm>
          <a:prstGeom prst="rect">
            <a:avLst/>
          </a:prstGeom>
        </p:spPr>
      </p:pic>
      <p:pic>
        <p:nvPicPr>
          <p:cNvPr id="23" name="Image 22" descr="zebrafishembryo-3R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80" y="978763"/>
            <a:ext cx="2619375" cy="1800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503" y="3694399"/>
            <a:ext cx="8284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latin typeface="Arial"/>
                <a:cs typeface="Arial"/>
              </a:rPr>
              <a:t>During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early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embryogenesis</a:t>
            </a:r>
            <a:r>
              <a:rPr lang="fr-FR" sz="2400" dirty="0" smtClean="0">
                <a:latin typeface="Arial"/>
                <a:cs typeface="Arial"/>
              </a:rPr>
              <a:t>, </a:t>
            </a:r>
            <a:r>
              <a:rPr lang="fr-FR" sz="2400" dirty="0" err="1" smtClean="0">
                <a:latin typeface="Arial"/>
                <a:cs typeface="Arial"/>
              </a:rPr>
              <a:t>we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can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see</a:t>
            </a:r>
            <a:r>
              <a:rPr lang="fr-FR" sz="2400" dirty="0" smtClean="0">
                <a:latin typeface="Arial"/>
                <a:cs typeface="Arial"/>
              </a:rPr>
              <a:t> (probable) :</a:t>
            </a:r>
          </a:p>
          <a:p>
            <a:endParaRPr lang="fr-FR" sz="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Geometric</a:t>
            </a:r>
            <a:r>
              <a:rPr lang="fr-FR" sz="2400" dirty="0" smtClean="0">
                <a:latin typeface="Arial"/>
                <a:cs typeface="Arial"/>
              </a:rPr>
              <a:t> segmentation</a:t>
            </a:r>
          </a:p>
          <a:p>
            <a:endParaRPr lang="fr-FR" sz="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Deterministic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process</a:t>
            </a:r>
            <a:endParaRPr lang="fr-FR" sz="2400" dirty="0" smtClean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3313" y="5321294"/>
            <a:ext cx="8816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latin typeface="Arial"/>
                <a:cs typeface="Arial"/>
              </a:rPr>
              <a:t>What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is</a:t>
            </a:r>
            <a:r>
              <a:rPr lang="fr-FR" sz="2400" dirty="0" smtClean="0">
                <a:latin typeface="Arial"/>
                <a:cs typeface="Arial"/>
              </a:rPr>
              <a:t> the program </a:t>
            </a:r>
            <a:r>
              <a:rPr lang="fr-FR" sz="2400" dirty="0" err="1" smtClean="0">
                <a:latin typeface="Arial"/>
                <a:cs typeface="Arial"/>
              </a:rPr>
              <a:t>within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cells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that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controls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their</a:t>
            </a:r>
            <a:r>
              <a:rPr lang="fr-FR" sz="2400" dirty="0" smtClean="0">
                <a:latin typeface="Arial"/>
                <a:cs typeface="Arial"/>
              </a:rPr>
              <a:t> placement and </a:t>
            </a:r>
            <a:r>
              <a:rPr lang="fr-FR" sz="2400" dirty="0" err="1" smtClean="0">
                <a:latin typeface="Arial"/>
                <a:cs typeface="Arial"/>
              </a:rPr>
              <a:t>their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differentiation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at</a:t>
            </a:r>
            <a:r>
              <a:rPr lang="fr-FR" sz="2400" dirty="0" smtClean="0">
                <a:latin typeface="Arial"/>
                <a:cs typeface="Arial"/>
              </a:rPr>
              <a:t> the </a:t>
            </a:r>
            <a:r>
              <a:rPr lang="fr-FR" sz="2400" dirty="0" err="1" smtClean="0">
                <a:latin typeface="Arial"/>
                <a:cs typeface="Arial"/>
              </a:rPr>
              <a:t>early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embryogenesis</a:t>
            </a:r>
            <a:r>
              <a:rPr lang="fr-FR" sz="2400" dirty="0" smtClean="0">
                <a:latin typeface="Arial"/>
                <a:cs typeface="Arial"/>
              </a:rPr>
              <a:t> ? 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4532" y="2747880"/>
            <a:ext cx="88416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latin typeface="Arial"/>
                <a:cs typeface="Arial"/>
              </a:rPr>
              <a:t>Idea</a:t>
            </a:r>
            <a:r>
              <a:rPr lang="fr-FR" sz="2400" dirty="0" smtClean="0">
                <a:latin typeface="Arial"/>
                <a:cs typeface="Arial"/>
              </a:rPr>
              <a:t>:</a:t>
            </a:r>
          </a:p>
          <a:p>
            <a:endParaRPr lang="fr-FR" sz="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Find</a:t>
            </a:r>
            <a:r>
              <a:rPr lang="fr-FR" sz="2400" dirty="0" smtClean="0">
                <a:latin typeface="Arial"/>
                <a:cs typeface="Arial"/>
              </a:rPr>
              <a:t> a </a:t>
            </a:r>
            <a:r>
              <a:rPr lang="fr-FR" sz="2400" dirty="0" err="1" smtClean="0">
                <a:latin typeface="Arial"/>
                <a:cs typeface="Arial"/>
              </a:rPr>
              <a:t>mathematical</a:t>
            </a:r>
            <a:r>
              <a:rPr lang="fr-FR" sz="2400" dirty="0" smtClean="0">
                <a:latin typeface="Arial"/>
                <a:cs typeface="Arial"/>
              </a:rPr>
              <a:t> model of a </a:t>
            </a:r>
            <a:r>
              <a:rPr lang="fr-FR" sz="2400" dirty="0" err="1" smtClean="0">
                <a:latin typeface="Arial"/>
                <a:cs typeface="Arial"/>
              </a:rPr>
              <a:t>well-guided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morphogenesis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sz="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Generate</a:t>
            </a:r>
            <a:r>
              <a:rPr lang="fr-FR" sz="2400" dirty="0" smtClean="0">
                <a:latin typeface="Arial"/>
                <a:cs typeface="Arial"/>
              </a:rPr>
              <a:t>, </a:t>
            </a:r>
            <a:r>
              <a:rPr lang="fr-FR" sz="2400" dirty="0" err="1" smtClean="0">
                <a:latin typeface="Arial"/>
                <a:cs typeface="Arial"/>
              </a:rPr>
              <a:t>from</a:t>
            </a:r>
            <a:r>
              <a:rPr lang="fr-FR" sz="2400" dirty="0" smtClean="0">
                <a:latin typeface="Arial"/>
                <a:cs typeface="Arial"/>
              </a:rPr>
              <a:t> a single </a:t>
            </a:r>
            <a:r>
              <a:rPr lang="fr-FR" sz="2400" dirty="0" err="1" smtClean="0">
                <a:latin typeface="Arial"/>
                <a:cs typeface="Arial"/>
              </a:rPr>
              <a:t>cell</a:t>
            </a:r>
            <a:r>
              <a:rPr lang="fr-FR" sz="2400" dirty="0" smtClean="0">
                <a:latin typeface="Arial"/>
                <a:cs typeface="Arial"/>
              </a:rPr>
              <a:t>, all </a:t>
            </a:r>
            <a:r>
              <a:rPr lang="fr-FR" sz="2400" dirty="0" err="1" smtClean="0">
                <a:latin typeface="Arial"/>
                <a:cs typeface="Arial"/>
              </a:rPr>
              <a:t>early</a:t>
            </a:r>
            <a:r>
              <a:rPr lang="fr-FR" sz="2400" dirty="0" smtClean="0">
                <a:latin typeface="Arial"/>
                <a:cs typeface="Arial"/>
              </a:rPr>
              <a:t> tissues and the  </a:t>
            </a:r>
          </a:p>
          <a:p>
            <a:r>
              <a:rPr lang="fr-FR" sz="2400" dirty="0" smtClean="0">
                <a:latin typeface="Arial"/>
                <a:cs typeface="Arial"/>
              </a:rPr>
              <a:t>    </a:t>
            </a:r>
            <a:r>
              <a:rPr lang="fr-FR" sz="2400" dirty="0" err="1" smtClean="0">
                <a:latin typeface="Arial"/>
                <a:cs typeface="Arial"/>
              </a:rPr>
              <a:t>associate</a:t>
            </a:r>
            <a:r>
              <a:rPr lang="fr-FR" sz="2400" dirty="0" smtClean="0">
                <a:latin typeface="Arial"/>
                <a:cs typeface="Arial"/>
              </a:rPr>
              <a:t> programs</a:t>
            </a:r>
          </a:p>
        </p:txBody>
      </p:sp>
      <p:grpSp>
        <p:nvGrpSpPr>
          <p:cNvPr id="43" name="Grouper 42"/>
          <p:cNvGrpSpPr/>
          <p:nvPr/>
        </p:nvGrpSpPr>
        <p:grpSpPr>
          <a:xfrm>
            <a:off x="1674813" y="739764"/>
            <a:ext cx="5972563" cy="2512119"/>
            <a:chOff x="1674813" y="1307785"/>
            <a:chExt cx="5972563" cy="2512119"/>
          </a:xfrm>
        </p:grpSpPr>
        <p:pic>
          <p:nvPicPr>
            <p:cNvPr id="42" name="Image 41" descr="zebranumembryo-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813" y="1307785"/>
              <a:ext cx="4295775" cy="2343150"/>
            </a:xfrm>
            <a:prstGeom prst="rect">
              <a:avLst/>
            </a:prstGeom>
          </p:spPr>
        </p:pic>
        <p:pic>
          <p:nvPicPr>
            <p:cNvPr id="15" name="Image 14" descr="fish-zebra-stripes-wallpap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028001" y="1727175"/>
              <a:ext cx="2619375" cy="2092729"/>
            </a:xfrm>
            <a:prstGeom prst="rect">
              <a:avLst/>
            </a:prstGeom>
          </p:spPr>
        </p:pic>
      </p:grpSp>
      <p:cxnSp>
        <p:nvCxnSpPr>
          <p:cNvPr id="45" name="Connecteur droit 44"/>
          <p:cNvCxnSpPr/>
          <p:nvPr/>
        </p:nvCxnSpPr>
        <p:spPr>
          <a:xfrm>
            <a:off x="0" y="970768"/>
            <a:ext cx="9165287" cy="1588"/>
          </a:xfrm>
          <a:prstGeom prst="line">
            <a:avLst/>
          </a:prstGeom>
          <a:ln w="5080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83733" y="4456838"/>
            <a:ext cx="91263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latin typeface="Arial"/>
                <a:cs typeface="Arial"/>
              </a:rPr>
              <a:t>Problem</a:t>
            </a:r>
            <a:r>
              <a:rPr lang="fr-FR" sz="2400" dirty="0" smtClean="0">
                <a:latin typeface="Arial"/>
                <a:cs typeface="Arial"/>
              </a:rPr>
              <a:t>:</a:t>
            </a:r>
          </a:p>
          <a:p>
            <a:endParaRPr lang="fr-FR" sz="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Huge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number</a:t>
            </a:r>
            <a:r>
              <a:rPr lang="fr-FR" sz="2400" dirty="0" smtClean="0">
                <a:latin typeface="Arial"/>
                <a:cs typeface="Arial"/>
              </a:rPr>
              <a:t> of </a:t>
            </a:r>
            <a:r>
              <a:rPr lang="fr-FR" sz="2400" dirty="0" err="1" smtClean="0">
                <a:latin typeface="Arial"/>
                <a:cs typeface="Arial"/>
              </a:rPr>
              <a:t>possibilities</a:t>
            </a:r>
            <a:r>
              <a:rPr lang="fr-FR" sz="2400" dirty="0" smtClean="0">
                <a:latin typeface="Arial"/>
                <a:cs typeface="Arial"/>
              </a:rPr>
              <a:t> !  </a:t>
            </a:r>
            <a:r>
              <a:rPr lang="fr-FR" sz="2400" dirty="0" err="1" smtClean="0">
                <a:latin typeface="Arial"/>
                <a:cs typeface="Arial"/>
                <a:sym typeface="Wingdings"/>
              </a:rPr>
              <a:t>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2400" dirty="0" err="1" smtClean="0">
                <a:latin typeface="Arial"/>
                <a:cs typeface="Arial"/>
                <a:sym typeface="Wingdings"/>
              </a:rPr>
              <a:t>viability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2400" dirty="0" err="1" smtClean="0">
                <a:latin typeface="Arial"/>
                <a:cs typeface="Arial"/>
                <a:sym typeface="Wingdings"/>
              </a:rPr>
              <a:t>theory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 (</a:t>
            </a:r>
            <a:r>
              <a:rPr lang="fr-FR" sz="2400" smtClean="0">
                <a:latin typeface="Arial"/>
                <a:cs typeface="Arial"/>
                <a:sym typeface="Wingdings"/>
              </a:rPr>
              <a:t>J.P. Aubin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) </a:t>
            </a:r>
            <a:endParaRPr lang="fr-FR" sz="2400" dirty="0" smtClean="0">
              <a:latin typeface="Arial"/>
              <a:cs typeface="Arial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-176168" y="72570"/>
            <a:ext cx="9416928" cy="762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Towards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morphogenesis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modeling..?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(1/2)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184" y="5363053"/>
            <a:ext cx="8947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And </a:t>
            </a:r>
            <a:r>
              <a:rPr lang="fr-FR" sz="2400" dirty="0" err="1" smtClean="0">
                <a:latin typeface="Arial"/>
                <a:cs typeface="Arial"/>
              </a:rPr>
              <a:t>now</a:t>
            </a:r>
            <a:r>
              <a:rPr lang="fr-FR" sz="2400" dirty="0" smtClean="0">
                <a:latin typeface="Arial"/>
                <a:cs typeface="Arial"/>
              </a:rPr>
              <a:t>:</a:t>
            </a:r>
          </a:p>
          <a:p>
            <a:endParaRPr lang="fr-FR" sz="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fr-FR" sz="2400" dirty="0" smtClean="0">
                <a:latin typeface="Arial"/>
                <a:cs typeface="Arial"/>
              </a:rPr>
              <a:t> Cancer </a:t>
            </a:r>
            <a:r>
              <a:rPr lang="fr-FR" sz="2400" dirty="0" err="1" smtClean="0">
                <a:latin typeface="Arial"/>
                <a:cs typeface="Arial"/>
              </a:rPr>
              <a:t>growth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modeling</a:t>
            </a:r>
            <a:r>
              <a:rPr lang="fr-FR" sz="2400" dirty="0" smtClean="0">
                <a:latin typeface="Arial"/>
                <a:cs typeface="Arial"/>
              </a:rPr>
              <a:t> !  </a:t>
            </a:r>
            <a:r>
              <a:rPr lang="fr-FR" sz="2400" dirty="0" err="1" smtClean="0">
                <a:latin typeface="Arial"/>
                <a:cs typeface="Arial"/>
                <a:sym typeface="Wingdings"/>
              </a:rPr>
              <a:t>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 collaboration </a:t>
            </a:r>
            <a:r>
              <a:rPr lang="fr-FR" sz="2400" dirty="0" err="1" smtClean="0">
                <a:latin typeface="Arial"/>
                <a:cs typeface="Arial"/>
                <a:sym typeface="Wingdings"/>
              </a:rPr>
              <a:t>LaTIM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 (</a:t>
            </a:r>
            <a:r>
              <a:rPr lang="fr-FR" sz="2400" dirty="0" err="1" smtClean="0">
                <a:latin typeface="Arial"/>
                <a:cs typeface="Arial"/>
                <a:sym typeface="Wingdings"/>
              </a:rPr>
              <a:t>Dimitris</a:t>
            </a:r>
            <a:r>
              <a:rPr lang="fr-FR" sz="2400" dirty="0" smtClean="0">
                <a:latin typeface="Arial"/>
                <a:cs typeface="Arial"/>
                <a:sym typeface="Wingdings"/>
              </a:rPr>
              <a:t>)</a:t>
            </a:r>
            <a:endParaRPr lang="fr-FR" sz="2400" dirty="0" smtClean="0">
              <a:latin typeface="Arial"/>
              <a:cs typeface="Arial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10ème atelier thématique de l'Axe Vectorisation et Radiothérapies du </a:t>
            </a:r>
            <a:r>
              <a:rPr lang="fr-FR" dirty="0" err="1" smtClean="0"/>
              <a:t>Cancéropôle</a:t>
            </a:r>
            <a:r>
              <a:rPr lang="fr-FR" dirty="0" smtClean="0"/>
              <a:t> Grand Ouest </a:t>
            </a:r>
            <a:r>
              <a:rPr lang="fr-FR" dirty="0" err="1" smtClean="0"/>
              <a:t>vincent.rodin@univ-brest.fr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79" y="1487172"/>
            <a:ext cx="7772400" cy="80120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9" name="Image 8" descr="cellulo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81" y="823533"/>
            <a:ext cx="3267257" cy="3267256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4100440"/>
            <a:ext cx="9344999" cy="1867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Abdoulaye, Alexandra, Anne,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Dimitris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François,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François, François-Régis,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Gabriel,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Gireg</a:t>
            </a:r>
            <a:r>
              <a:rPr lang="fr-FR" sz="2800" dirty="0" smtClean="0">
                <a:latin typeface="+mj-lt"/>
                <a:ea typeface="+mj-ea"/>
                <a:cs typeface="+mj-cs"/>
              </a:rPr>
              <a:t>,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Jacques,</a:t>
            </a:r>
            <a:endParaRPr lang="fr-FR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Jean-François, Jérémy, Karine,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Laurent, Laurent,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Mikaël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Michaël, Nicolas,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Pascal, Pascal, Sébastien, Sébastien,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Séna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261302" y="134144"/>
            <a:ext cx="2551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Road </a:t>
            </a:r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map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07825" y="1775183"/>
            <a:ext cx="85759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þ"/>
            </a:pPr>
            <a:r>
              <a:rPr lang="fr-FR" sz="3200" i="0" dirty="0"/>
              <a:t> </a:t>
            </a:r>
            <a:r>
              <a:rPr lang="fr-FR" sz="3200" i="0" dirty="0" err="1"/>
              <a:t>Multi-Agents</a:t>
            </a:r>
            <a:r>
              <a:rPr lang="fr-FR" sz="3200" i="0" dirty="0"/>
              <a:t> Systems (MAS)</a:t>
            </a:r>
          </a:p>
          <a:p>
            <a:pPr algn="l">
              <a:buFont typeface="Wingdings" charset="2"/>
              <a:buChar char="q"/>
            </a:pPr>
            <a:r>
              <a:rPr lang="fr-FR" sz="3200" i="0" dirty="0"/>
              <a:t> « in </a:t>
            </a:r>
            <a:r>
              <a:rPr lang="fr-FR" sz="3200" i="0" dirty="0" err="1"/>
              <a:t>virtuo</a:t>
            </a:r>
            <a:r>
              <a:rPr lang="fr-FR" sz="3200" i="0" dirty="0"/>
              <a:t> » </a:t>
            </a:r>
            <a:r>
              <a:rPr lang="fr-FR" sz="3200" i="0" dirty="0" err="1"/>
              <a:t>experiments</a:t>
            </a:r>
            <a:endParaRPr lang="fr-FR" sz="3200" i="0" dirty="0"/>
          </a:p>
          <a:p>
            <a:pPr algn="l">
              <a:buFont typeface="Wingdings" charset="2"/>
              <a:buChar char="q"/>
            </a:pPr>
            <a:r>
              <a:rPr lang="fr-FR" sz="3200" i="0" dirty="0"/>
              <a:t> </a:t>
            </a:r>
            <a:r>
              <a:rPr lang="fr-FR" sz="3200" i="0" dirty="0" err="1"/>
              <a:t>Modelisation</a:t>
            </a:r>
            <a:r>
              <a:rPr lang="fr-FR" sz="3200" i="0" dirty="0"/>
              <a:t> and simulation  of</a:t>
            </a:r>
          </a:p>
          <a:p>
            <a:pPr algn="l">
              <a:buFont typeface="Wingdings" charset="2"/>
              <a:buNone/>
            </a:pPr>
            <a:r>
              <a:rPr lang="fr-FR" sz="3200" i="0" dirty="0"/>
              <a:t>   </a:t>
            </a:r>
            <a:r>
              <a:rPr lang="fr-FR" sz="3200" i="0" dirty="0" smtClean="0"/>
              <a:t> </a:t>
            </a:r>
            <a:r>
              <a:rPr lang="fr-FR" sz="3200" i="0" dirty="0" err="1" smtClean="0"/>
              <a:t>human</a:t>
            </a:r>
            <a:r>
              <a:rPr lang="fr-FR" sz="3200" i="0" dirty="0" smtClean="0"/>
              <a:t> </a:t>
            </a:r>
            <a:r>
              <a:rPr lang="fr-FR" sz="3200" i="0" dirty="0" err="1"/>
              <a:t>physiological</a:t>
            </a:r>
            <a:r>
              <a:rPr lang="fr-FR" sz="3200" i="0" dirty="0"/>
              <a:t> </a:t>
            </a:r>
            <a:r>
              <a:rPr lang="fr-FR" sz="3200" i="0" dirty="0" err="1"/>
              <a:t>systems</a:t>
            </a:r>
            <a:endParaRPr lang="fr-FR" sz="3200" i="0" dirty="0" smtClean="0"/>
          </a:p>
          <a:p>
            <a:pPr algn="l">
              <a:buFont typeface="Wingdings" charset="2"/>
              <a:buChar char="q"/>
            </a:pPr>
            <a:r>
              <a:rPr lang="fr-FR" sz="3200" i="0" dirty="0" smtClean="0"/>
              <a:t> </a:t>
            </a:r>
            <a:r>
              <a:rPr lang="fr-FR" sz="3200" dirty="0" smtClean="0"/>
              <a:t>Multiple </a:t>
            </a:r>
            <a:r>
              <a:rPr lang="fr-FR" sz="3200" dirty="0" err="1" smtClean="0"/>
              <a:t>myeloma</a:t>
            </a:r>
            <a:r>
              <a:rPr lang="fr-FR" sz="3200" dirty="0" smtClean="0"/>
              <a:t> simulation</a:t>
            </a:r>
          </a:p>
          <a:p>
            <a:pPr algn="l">
              <a:buFont typeface="Wingdings" charset="2"/>
              <a:buChar char="q"/>
            </a:pPr>
            <a:r>
              <a:rPr lang="fr-FR" sz="3200" dirty="0" smtClean="0"/>
              <a:t> </a:t>
            </a:r>
            <a:r>
              <a:rPr lang="fr-FR" sz="3200" dirty="0" err="1" smtClean="0"/>
              <a:t>Towards</a:t>
            </a:r>
            <a:r>
              <a:rPr lang="fr-FR" sz="3200" dirty="0" smtClean="0"/>
              <a:t> </a:t>
            </a:r>
            <a:r>
              <a:rPr lang="fr-FR" sz="3200" dirty="0" err="1" smtClean="0"/>
              <a:t>morphogenesis</a:t>
            </a:r>
            <a:r>
              <a:rPr lang="fr-FR" sz="3200" dirty="0" smtClean="0"/>
              <a:t>…</a:t>
            </a:r>
          </a:p>
          <a:p>
            <a:pPr algn="l"/>
            <a:r>
              <a:rPr lang="fr-FR" sz="3200" dirty="0" smtClean="0"/>
              <a:t>                                      … and </a:t>
            </a:r>
            <a:r>
              <a:rPr lang="fr-FR" sz="3200" dirty="0" err="1" smtClean="0"/>
              <a:t>tumor</a:t>
            </a:r>
            <a:r>
              <a:rPr lang="fr-FR" sz="3200" dirty="0" smtClean="0"/>
              <a:t> </a:t>
            </a:r>
            <a:r>
              <a:rPr lang="fr-FR" sz="3200" dirty="0" err="1" smtClean="0"/>
              <a:t>growth</a:t>
            </a:r>
            <a:r>
              <a:rPr lang="fr-FR" sz="3200" dirty="0" smtClean="0"/>
              <a:t>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84400" y="1074020"/>
            <a:ext cx="477361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3000" i="0" dirty="0" err="1" smtClean="0">
                <a:ea typeface="Times New Roman" charset="0"/>
                <a:cs typeface="Times New Roman" charset="0"/>
              </a:rPr>
              <a:t>Interdisciplinary</a:t>
            </a:r>
            <a:r>
              <a:rPr lang="fr-FR" sz="3000" i="0" dirty="0" smtClean="0">
                <a:ea typeface="Times New Roman" charset="0"/>
                <a:cs typeface="Times New Roman" charset="0"/>
              </a:rPr>
              <a:t> stories</a:t>
            </a:r>
            <a:endParaRPr lang="fr-FR" sz="3000" i="0" dirty="0">
              <a:ea typeface="Times New Roman" charset="0"/>
              <a:cs typeface="Times New Roman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1464" y="1674970"/>
            <a:ext cx="7486650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1997 </a:t>
            </a:r>
            <a:r>
              <a:rPr lang="fr-FR" sz="2800" i="0" dirty="0">
                <a:ea typeface="Times New Roman" charset="0"/>
                <a:cs typeface="Times New Roman" charset="0"/>
              </a:rPr>
              <a:t>: CHU de Brest,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Immunology</a:t>
            </a:r>
            <a:endParaRPr lang="fr-FR" sz="2800" i="0" dirty="0">
              <a:ea typeface="Times New Roman" charset="0"/>
              <a:cs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fr-FR" sz="2800" i="0" dirty="0">
                <a:ea typeface="Times New Roman" charset="0"/>
                <a:cs typeface="Times New Roman" charset="0"/>
              </a:rPr>
              <a:t>		</a:t>
            </a:r>
            <a:r>
              <a:rPr lang="fr-FR" sz="2800" i="0" dirty="0" smtClean="0">
                <a:ea typeface="Times New Roman" charset="0"/>
                <a:cs typeface="Times New Roman" charset="0"/>
              </a:rPr>
              <a:t>	</a:t>
            </a:r>
            <a:r>
              <a:rPr lang="fr-FR" sz="2000" i="0" dirty="0" smtClean="0">
                <a:ea typeface="Times New Roman" charset="0"/>
                <a:cs typeface="Times New Roman" charset="0"/>
              </a:rPr>
              <a:t>Pr</a:t>
            </a:r>
            <a:r>
              <a:rPr lang="fr-FR" sz="2000" i="0" dirty="0">
                <a:ea typeface="Times New Roman" charset="0"/>
                <a:cs typeface="Times New Roman" charset="0"/>
              </a:rPr>
              <a:t>. Pierre </a:t>
            </a:r>
            <a:r>
              <a:rPr lang="fr-FR" sz="2000" i="0" dirty="0" err="1">
                <a:ea typeface="Times New Roman" charset="0"/>
                <a:cs typeface="Times New Roman" charset="0"/>
              </a:rPr>
              <a:t>Youinou</a:t>
            </a:r>
            <a:r>
              <a:rPr lang="fr-FR" sz="2800" i="0" dirty="0">
                <a:ea typeface="Times New Roman" charset="0"/>
                <a:cs typeface="Times New Roman" charset="0"/>
              </a:rPr>
              <a:t>	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1464" y="2493541"/>
            <a:ext cx="7486650" cy="69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1998 </a:t>
            </a:r>
            <a:r>
              <a:rPr lang="fr-FR" sz="2800" i="0" dirty="0">
                <a:ea typeface="Times New Roman" charset="0"/>
                <a:cs typeface="Times New Roman" charset="0"/>
              </a:rPr>
              <a:t>: CHU de Brest,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Hematology</a:t>
            </a:r>
            <a:endParaRPr lang="fr-FR" sz="2800" i="0" dirty="0">
              <a:ea typeface="Times New Roman" charset="0"/>
              <a:cs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fr-FR" sz="2000" i="0" dirty="0">
                <a:ea typeface="Times New Roman" charset="0"/>
                <a:cs typeface="Times New Roman" charset="0"/>
              </a:rPr>
              <a:t>		</a:t>
            </a:r>
            <a:r>
              <a:rPr lang="fr-FR" sz="2000" i="0" dirty="0" smtClean="0">
                <a:ea typeface="Times New Roman" charset="0"/>
                <a:cs typeface="Times New Roman" charset="0"/>
              </a:rPr>
              <a:t>	Pr</a:t>
            </a:r>
            <a:r>
              <a:rPr lang="fr-FR" sz="2000" i="0" dirty="0">
                <a:ea typeface="Times New Roman" charset="0"/>
                <a:cs typeface="Times New Roman" charset="0"/>
              </a:rPr>
              <a:t>. Jean-François </a:t>
            </a:r>
            <a:r>
              <a:rPr lang="fr-FR" sz="2000" i="0" dirty="0" err="1">
                <a:ea typeface="Times New Roman" charset="0"/>
                <a:cs typeface="Times New Roman" charset="0"/>
              </a:rPr>
              <a:t>Abgrall</a:t>
            </a:r>
            <a:endParaRPr lang="fr-FR" sz="2000" i="0" dirty="0">
              <a:ea typeface="Times New Roman" charset="0"/>
              <a:cs typeface="Times New Roman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1464" y="3937009"/>
            <a:ext cx="7918450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2002 </a:t>
            </a:r>
            <a:r>
              <a:rPr lang="fr-FR" sz="2800" i="0" dirty="0">
                <a:ea typeface="Times New Roman" charset="0"/>
                <a:cs typeface="Times New Roman" charset="0"/>
              </a:rPr>
              <a:t>: CHU de Brest,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Allergology/Dermatology</a:t>
            </a:r>
            <a:endParaRPr lang="fr-FR" sz="2800" i="0" dirty="0">
              <a:ea typeface="Times New Roman" charset="0"/>
              <a:cs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fr-FR" sz="2800" i="0" dirty="0">
                <a:ea typeface="Times New Roman" charset="0"/>
                <a:cs typeface="Times New Roman" charset="0"/>
              </a:rPr>
              <a:t>		</a:t>
            </a:r>
            <a:r>
              <a:rPr lang="fr-FR" sz="2800" i="0" dirty="0" smtClean="0">
                <a:ea typeface="Times New Roman" charset="0"/>
                <a:cs typeface="Times New Roman" charset="0"/>
              </a:rPr>
              <a:t>	</a:t>
            </a:r>
            <a:r>
              <a:rPr lang="fr-FR" sz="2000" i="0" dirty="0" smtClean="0">
                <a:ea typeface="Times New Roman" charset="0"/>
                <a:cs typeface="Times New Roman" charset="0"/>
              </a:rPr>
              <a:t>Pr</a:t>
            </a:r>
            <a:r>
              <a:rPr lang="fr-FR" sz="2000" i="0" dirty="0">
                <a:ea typeface="Times New Roman" charset="0"/>
                <a:cs typeface="Times New Roman" charset="0"/>
              </a:rPr>
              <a:t>. Laurent </a:t>
            </a:r>
            <a:r>
              <a:rPr lang="fr-FR" sz="2000" i="0" dirty="0" err="1">
                <a:ea typeface="Times New Roman" charset="0"/>
                <a:cs typeface="Times New Roman" charset="0"/>
              </a:rPr>
              <a:t>Misery</a:t>
            </a:r>
            <a:endParaRPr lang="fr-FR" sz="2000" i="0" dirty="0">
              <a:ea typeface="Times New Roman" charset="0"/>
              <a:cs typeface="Times New Roman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81464" y="3215275"/>
            <a:ext cx="7486650" cy="69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2001 </a:t>
            </a:r>
            <a:r>
              <a:rPr lang="fr-FR" sz="2800" i="0" dirty="0">
                <a:ea typeface="Times New Roman" charset="0"/>
                <a:cs typeface="Times New Roman" charset="0"/>
              </a:rPr>
              <a:t>: INSERM Nantes U 463, </a:t>
            </a:r>
            <a:r>
              <a:rPr lang="fr-FR" sz="2800" i="0" dirty="0" err="1">
                <a:ea typeface="Times New Roman" charset="0"/>
                <a:cs typeface="Times New Roman" charset="0"/>
              </a:rPr>
              <a:t>Cancerology</a:t>
            </a:r>
            <a:endParaRPr lang="fr-FR" sz="2800" i="0" dirty="0">
              <a:ea typeface="Times New Roman" charset="0"/>
              <a:cs typeface="Times New Roman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fr-FR" sz="2000" i="0" dirty="0">
                <a:ea typeface="Times New Roman" charset="0"/>
                <a:cs typeface="Times New Roman" charset="0"/>
              </a:rPr>
              <a:t>		</a:t>
            </a:r>
            <a:r>
              <a:rPr lang="fr-FR" sz="2000" i="0" dirty="0" smtClean="0">
                <a:ea typeface="Times New Roman" charset="0"/>
                <a:cs typeface="Times New Roman" charset="0"/>
              </a:rPr>
              <a:t>	Pr</a:t>
            </a:r>
            <a:r>
              <a:rPr lang="fr-FR" sz="2000" i="0" dirty="0">
                <a:ea typeface="Times New Roman" charset="0"/>
                <a:cs typeface="Times New Roman" charset="0"/>
              </a:rPr>
              <a:t>. François-Régis Bataille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60872" y="121230"/>
            <a:ext cx="6774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dirty="0">
                <a:latin typeface="Arial (Titres)"/>
                <a:ea typeface="Times New Roman" charset="0"/>
                <a:cs typeface="Arial (Titres)"/>
              </a:rPr>
              <a:t>« in </a:t>
            </a:r>
            <a:r>
              <a:rPr lang="fr-FR" sz="4000" dirty="0" err="1">
                <a:latin typeface="Arial (Titres)"/>
                <a:ea typeface="Times New Roman" charset="0"/>
                <a:cs typeface="Arial (Titres)"/>
              </a:rPr>
              <a:t>virtuo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 » </a:t>
            </a:r>
            <a:r>
              <a:rPr lang="fr-FR" sz="4000" i="0" dirty="0" err="1" smtClean="0">
                <a:latin typeface="Arial (Titres)"/>
                <a:ea typeface="Times New Roman" charset="0"/>
                <a:cs typeface="Arial (Titres)"/>
              </a:rPr>
              <a:t>Experiments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1464" y="4944276"/>
            <a:ext cx="791845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2009 : </a:t>
            </a:r>
            <a:r>
              <a:rPr lang="fr-FR" sz="2800" i="0" dirty="0" err="1" smtClean="0">
                <a:ea typeface="Times New Roman" charset="0"/>
                <a:cs typeface="Times New Roman" charset="0"/>
              </a:rPr>
              <a:t>IMTh</a:t>
            </a:r>
            <a:r>
              <a:rPr lang="fr-FR" sz="2800" i="0" dirty="0" smtClean="0">
                <a:ea typeface="Times New Roman" charset="0"/>
                <a:cs typeface="Times New Roman" charset="0"/>
              </a:rPr>
              <a:t>, Lyon </a:t>
            </a:r>
            <a:endParaRPr lang="fr-FR" sz="2800" i="0" dirty="0">
              <a:ea typeface="Times New Roman" charset="0"/>
              <a:cs typeface="Times New Roman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776" y="5711435"/>
            <a:ext cx="7918450" cy="7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</a:t>
            </a:r>
            <a:r>
              <a:rPr lang="fr-FR" sz="2800" dirty="0" smtClean="0">
                <a:ea typeface="Times New Roman" charset="0"/>
                <a:cs typeface="Times New Roman" charset="0"/>
              </a:rPr>
              <a:t>2014 : </a:t>
            </a:r>
            <a:r>
              <a:rPr lang="fr-FR" sz="2800" dirty="0" err="1" smtClean="0">
                <a:ea typeface="Times New Roman" charset="0"/>
                <a:cs typeface="Times New Roman" charset="0"/>
              </a:rPr>
              <a:t>LaTim</a:t>
            </a:r>
            <a:r>
              <a:rPr lang="fr-FR" sz="2800" dirty="0" smtClean="0">
                <a:ea typeface="Times New Roman" charset="0"/>
                <a:cs typeface="Times New Roman" charset="0"/>
              </a:rPr>
              <a:t>, Brest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2800" i="0" dirty="0" smtClean="0">
                <a:ea typeface="Times New Roman" charset="0"/>
                <a:cs typeface="Times New Roman" charset="0"/>
              </a:rPr>
              <a:t>             </a:t>
            </a:r>
            <a:r>
              <a:rPr lang="fr-FR" sz="2000" i="0" dirty="0" smtClean="0">
                <a:ea typeface="Times New Roman" charset="0"/>
                <a:cs typeface="Times New Roman" charset="0"/>
              </a:rPr>
              <a:t>DR. </a:t>
            </a:r>
            <a:r>
              <a:rPr lang="fr-FR" sz="2000" i="0" dirty="0" err="1" smtClean="0">
                <a:ea typeface="Times New Roman" charset="0"/>
                <a:cs typeface="Times New Roman" charset="0"/>
              </a:rPr>
              <a:t>Dimitris</a:t>
            </a:r>
            <a:r>
              <a:rPr lang="fr-FR" sz="2000" i="0" dirty="0" smtClean="0">
                <a:ea typeface="Times New Roman" charset="0"/>
                <a:cs typeface="Times New Roman" charset="0"/>
              </a:rPr>
              <a:t> </a:t>
            </a:r>
            <a:r>
              <a:rPr lang="fr-FR" sz="2000" i="0" dirty="0" err="1" smtClean="0">
                <a:ea typeface="Times New Roman" charset="0"/>
                <a:cs typeface="Times New Roman" charset="0"/>
              </a:rPr>
              <a:t>Visvikis</a:t>
            </a:r>
            <a:endParaRPr lang="fr-FR" sz="2000" i="0" dirty="0">
              <a:ea typeface="Times New Roman" charset="0"/>
              <a:cs typeface="Times New Roman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4040" y="4490824"/>
            <a:ext cx="791845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fr-FR" sz="2800" dirty="0" smtClean="0">
                <a:ea typeface="Times New Roman" charset="0"/>
                <a:cs typeface="Times New Roman" charset="0"/>
              </a:rPr>
              <a:t> …</a:t>
            </a:r>
            <a:endParaRPr lang="fr-FR" sz="2800" dirty="0">
              <a:ea typeface="Times New Roman" charset="0"/>
              <a:cs typeface="Times New Roman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83311" y="5318975"/>
            <a:ext cx="791845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fr-FR" sz="2800" dirty="0" smtClean="0">
                <a:ea typeface="Times New Roman" charset="0"/>
                <a:cs typeface="Times New Roman" charset="0"/>
              </a:rPr>
              <a:t> …</a:t>
            </a:r>
            <a:endParaRPr lang="fr-FR" sz="2800" dirty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60872" y="121230"/>
            <a:ext cx="6774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dirty="0">
                <a:latin typeface="Arial (Titres)"/>
                <a:ea typeface="Times New Roman" charset="0"/>
                <a:cs typeface="Arial (Titres)"/>
              </a:rPr>
              <a:t>« in </a:t>
            </a:r>
            <a:r>
              <a:rPr lang="fr-FR" sz="4000" dirty="0" err="1">
                <a:latin typeface="Arial (Titres)"/>
                <a:ea typeface="Times New Roman" charset="0"/>
                <a:cs typeface="Arial (Titres)"/>
              </a:rPr>
              <a:t>virtuo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 » </a:t>
            </a:r>
            <a:r>
              <a:rPr lang="fr-FR" sz="4000" i="0" dirty="0" err="1" smtClean="0">
                <a:latin typeface="Arial (Titres)"/>
                <a:ea typeface="Times New Roman" charset="0"/>
                <a:cs typeface="Arial (Titres)"/>
              </a:rPr>
              <a:t>Experiments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pic>
        <p:nvPicPr>
          <p:cNvPr id="12" name="Picture 53" descr="ex13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41273"/>
            <a:ext cx="8229600" cy="2822575"/>
          </a:xfrm>
          <a:noFill/>
          <a:ln>
            <a:miter lim="800000"/>
            <a:headEnd/>
            <a:tailEnd/>
          </a:ln>
        </p:spPr>
      </p:pic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1204913" y="1676135"/>
            <a:ext cx="6680200" cy="3644900"/>
            <a:chOff x="734" y="1434"/>
            <a:chExt cx="4208" cy="2296"/>
          </a:xfrm>
        </p:grpSpPr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2358" y="1434"/>
              <a:ext cx="7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2800" i="0">
                  <a:ea typeface="Times New Roman" charset="0"/>
                  <a:cs typeface="Times New Roman" charset="0"/>
                </a:rPr>
                <a:t>Model</a:t>
              </a:r>
            </a:p>
          </p:txBody>
        </p:sp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>
              <a:off x="2375" y="3403"/>
              <a:ext cx="7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2800" i="0">
                  <a:ea typeface="Times New Roman" charset="0"/>
                  <a:cs typeface="Times New Roman" charset="0"/>
                </a:rPr>
                <a:t>Model</a:t>
              </a:r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3152" y="2640"/>
              <a:ext cx="35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100" i="0">
                  <a:ea typeface="Times New Roman" charset="0"/>
                  <a:cs typeface="Times New Roman" charset="0"/>
                </a:rPr>
                <a:t>Model</a:t>
              </a:r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4289" y="2625"/>
              <a:ext cx="35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1100" i="0">
                  <a:ea typeface="Times New Roman" charset="0"/>
                  <a:cs typeface="Times New Roman" charset="0"/>
                </a:rPr>
                <a:t>Model</a:t>
              </a:r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auto">
            <a:xfrm>
              <a:off x="734" y="2994"/>
              <a:ext cx="5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2000">
                  <a:ea typeface="Times New Roman" charset="0"/>
                  <a:cs typeface="Times New Roman" charset="0"/>
                </a:rPr>
                <a:t>in vivo</a:t>
              </a:r>
            </a:p>
          </p:txBody>
        </p:sp>
        <p:sp>
          <p:nvSpPr>
            <p:cNvPr id="19" name="Text Box 61"/>
            <p:cNvSpPr txBox="1">
              <a:spLocks noChangeArrowheads="1"/>
            </p:cNvSpPr>
            <p:nvPr/>
          </p:nvSpPr>
          <p:spPr bwMode="auto">
            <a:xfrm>
              <a:off x="1919" y="2994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2000">
                  <a:ea typeface="Times New Roman" charset="0"/>
                  <a:cs typeface="Times New Roman" charset="0"/>
                </a:rPr>
                <a:t>in vitro</a:t>
              </a:r>
            </a:p>
          </p:txBody>
        </p:sp>
        <p:sp>
          <p:nvSpPr>
            <p:cNvPr id="20" name="Text Box 62"/>
            <p:cNvSpPr txBox="1">
              <a:spLocks noChangeArrowheads="1"/>
            </p:cNvSpPr>
            <p:nvPr/>
          </p:nvSpPr>
          <p:spPr bwMode="auto">
            <a:xfrm>
              <a:off x="3072" y="2995"/>
              <a:ext cx="6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2000">
                  <a:ea typeface="Times New Roman" charset="0"/>
                  <a:cs typeface="Times New Roman" charset="0"/>
                </a:rPr>
                <a:t>in silico</a:t>
              </a: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4263" y="2995"/>
              <a:ext cx="6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fr-FR" sz="2000">
                  <a:ea typeface="Times New Roman" charset="0"/>
                  <a:cs typeface="Times New Roman" charset="0"/>
                </a:rPr>
                <a:t>in virtuo</a:t>
              </a:r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60872" y="121230"/>
            <a:ext cx="6774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dirty="0">
                <a:latin typeface="Arial (Titres)"/>
                <a:ea typeface="Times New Roman" charset="0"/>
                <a:cs typeface="Arial (Titres)"/>
              </a:rPr>
              <a:t>« in </a:t>
            </a:r>
            <a:r>
              <a:rPr lang="fr-FR" sz="4000" dirty="0" err="1">
                <a:latin typeface="Arial (Titres)"/>
                <a:ea typeface="Times New Roman" charset="0"/>
                <a:cs typeface="Arial (Titres)"/>
              </a:rPr>
              <a:t>virtuo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 » </a:t>
            </a:r>
            <a:r>
              <a:rPr lang="fr-FR" sz="4000" i="0" dirty="0" err="1" smtClean="0">
                <a:latin typeface="Arial (Titres)"/>
                <a:ea typeface="Times New Roman" charset="0"/>
                <a:cs typeface="Arial (Titres)"/>
              </a:rPr>
              <a:t>Experiments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239990" y="2289485"/>
            <a:ext cx="2935288" cy="3406775"/>
            <a:chOff x="912" y="1784"/>
            <a:chExt cx="1849" cy="2146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912" y="1784"/>
            <a:ext cx="1849" cy="1645"/>
          </p:xfrm>
          <a:graphic>
            <a:graphicData uri="http://schemas.openxmlformats.org/presentationml/2006/ole">
              <p:oleObj spid="_x0000_s112642" name="Image bitmap" r:id="rId3" imgW="2076740" imgH="1848108" progId="">
                <p:embed/>
              </p:oleObj>
            </a:graphicData>
          </a:graphic>
        </p:graphicFrame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501" y="3600"/>
              <a:ext cx="5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2800" dirty="0" err="1"/>
                <a:t>C</a:t>
              </a:r>
              <a:r>
                <a:rPr lang="fr-FR" sz="2800" dirty="0" err="1" smtClean="0"/>
                <a:t>ell</a:t>
              </a:r>
              <a:endParaRPr lang="fr-FR" sz="2800" dirty="0"/>
            </a:p>
          </p:txBody>
        </p:sp>
      </p:grp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029411" y="1366858"/>
            <a:ext cx="1356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 dirty="0"/>
              <a:t>A</a:t>
            </a:r>
            <a:r>
              <a:rPr lang="fr-FR" sz="2800" dirty="0" smtClean="0"/>
              <a:t>gent</a:t>
            </a:r>
            <a:endParaRPr lang="fr-FR" sz="2800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963592" y="1366858"/>
            <a:ext cx="3481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800" dirty="0" err="1"/>
              <a:t>Multi-</a:t>
            </a:r>
            <a:r>
              <a:rPr lang="fr-FR" sz="2800" dirty="0" err="1" smtClean="0"/>
              <a:t>agents</a:t>
            </a:r>
            <a:r>
              <a:rPr lang="fr-FR" sz="2800" dirty="0" smtClean="0"/>
              <a:t> system</a:t>
            </a:r>
            <a:endParaRPr lang="fr-FR" sz="2800" dirty="0"/>
          </a:p>
        </p:txBody>
      </p:sp>
      <p:grpSp>
        <p:nvGrpSpPr>
          <p:cNvPr id="28" name="Grouper 27"/>
          <p:cNvGrpSpPr/>
          <p:nvPr/>
        </p:nvGrpSpPr>
        <p:grpSpPr>
          <a:xfrm>
            <a:off x="4946274" y="2289485"/>
            <a:ext cx="3516550" cy="3406120"/>
            <a:chOff x="4946274" y="2289485"/>
            <a:chExt cx="3516550" cy="340612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274" y="2289485"/>
              <a:ext cx="3481915" cy="2611437"/>
            </a:xfrm>
            <a:prstGeom prst="rect">
              <a:avLst/>
            </a:prstGeom>
          </p:spPr>
        </p:pic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980910" y="5172385"/>
              <a:ext cx="34819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2800" dirty="0" err="1"/>
                <a:t>Multi</a:t>
              </a:r>
              <a:r>
                <a:rPr lang="fr-FR" sz="2800" dirty="0" err="1" smtClean="0"/>
                <a:t>-cellular</a:t>
              </a:r>
              <a:r>
                <a:rPr lang="fr-FR" sz="2800" dirty="0" smtClean="0"/>
                <a:t> system</a:t>
              </a:r>
              <a:endParaRPr lang="fr-FR" sz="2800" dirty="0"/>
            </a:p>
          </p:txBody>
        </p:sp>
      </p:grp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261302" y="134144"/>
            <a:ext cx="2551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4000" i="0" dirty="0">
                <a:latin typeface="Arial (Titres)"/>
                <a:ea typeface="Times New Roman" charset="0"/>
                <a:cs typeface="Arial (Titres)"/>
              </a:rPr>
              <a:t>Road </a:t>
            </a:r>
            <a:r>
              <a:rPr lang="fr-FR" sz="4000" i="0" dirty="0" err="1">
                <a:latin typeface="Arial (Titres)"/>
                <a:ea typeface="Times New Roman" charset="0"/>
                <a:cs typeface="Arial (Titres)"/>
              </a:rPr>
              <a:t>map</a:t>
            </a:r>
            <a:endParaRPr lang="fr-FR" sz="4000" i="0" dirty="0">
              <a:latin typeface="Arial (Titres)"/>
              <a:ea typeface="Times New Roman" charset="0"/>
              <a:cs typeface="Arial (Titres)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07825" y="1775183"/>
            <a:ext cx="85759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 typeface="Wingdings" charset="2"/>
              <a:buChar char="þ"/>
            </a:pPr>
            <a:r>
              <a:rPr lang="fr-FR" sz="3200" i="0" dirty="0"/>
              <a:t> </a:t>
            </a:r>
            <a:r>
              <a:rPr lang="fr-FR" sz="3200" i="0" dirty="0" err="1"/>
              <a:t>Multi-Agents</a:t>
            </a:r>
            <a:r>
              <a:rPr lang="fr-FR" sz="3200" i="0" dirty="0"/>
              <a:t> Systems (MAS</a:t>
            </a:r>
            <a:r>
              <a:rPr lang="fr-FR" sz="3200" i="0" dirty="0" smtClean="0"/>
              <a:t>)</a:t>
            </a:r>
          </a:p>
          <a:p>
            <a:pPr>
              <a:buFont typeface="Wingdings" charset="2"/>
              <a:buChar char="þ"/>
            </a:pPr>
            <a:r>
              <a:rPr lang="fr-FR" sz="3200" dirty="0" smtClean="0"/>
              <a:t> « in </a:t>
            </a:r>
            <a:r>
              <a:rPr lang="fr-FR" sz="3200" dirty="0" err="1" smtClean="0"/>
              <a:t>virtuo</a:t>
            </a:r>
            <a:r>
              <a:rPr lang="fr-FR" sz="3200" dirty="0" smtClean="0"/>
              <a:t> » </a:t>
            </a:r>
            <a:r>
              <a:rPr lang="fr-FR" sz="3200" dirty="0" err="1" smtClean="0"/>
              <a:t>experiments</a:t>
            </a:r>
            <a:endParaRPr lang="fr-FR" sz="3200" dirty="0" smtClean="0"/>
          </a:p>
          <a:p>
            <a:pPr algn="l">
              <a:buFont typeface="Wingdings" charset="2"/>
              <a:buChar char="q"/>
            </a:pPr>
            <a:r>
              <a:rPr lang="fr-FR" sz="3200" i="0" dirty="0" smtClean="0"/>
              <a:t> </a:t>
            </a:r>
            <a:r>
              <a:rPr lang="fr-FR" sz="3200" i="0" dirty="0" err="1" smtClean="0"/>
              <a:t>Modelisation</a:t>
            </a:r>
            <a:r>
              <a:rPr lang="fr-FR" sz="3200" i="0" dirty="0" smtClean="0"/>
              <a:t> </a:t>
            </a:r>
            <a:r>
              <a:rPr lang="fr-FR" sz="3200" i="0" dirty="0"/>
              <a:t>and simulation  of</a:t>
            </a:r>
          </a:p>
          <a:p>
            <a:pPr algn="l">
              <a:buFont typeface="Wingdings" charset="2"/>
              <a:buNone/>
            </a:pPr>
            <a:r>
              <a:rPr lang="fr-FR" sz="3200" i="0" dirty="0"/>
              <a:t>   </a:t>
            </a:r>
            <a:r>
              <a:rPr lang="fr-FR" sz="3200" i="0" dirty="0" smtClean="0"/>
              <a:t> </a:t>
            </a:r>
            <a:r>
              <a:rPr lang="fr-FR" sz="3200" i="0" dirty="0" err="1" smtClean="0"/>
              <a:t>human</a:t>
            </a:r>
            <a:r>
              <a:rPr lang="fr-FR" sz="3200" i="0" dirty="0" smtClean="0"/>
              <a:t> </a:t>
            </a:r>
            <a:r>
              <a:rPr lang="fr-FR" sz="3200" i="0" dirty="0" err="1"/>
              <a:t>physiological</a:t>
            </a:r>
            <a:r>
              <a:rPr lang="fr-FR" sz="3200" i="0" dirty="0"/>
              <a:t> </a:t>
            </a:r>
            <a:r>
              <a:rPr lang="fr-FR" sz="3200" i="0" dirty="0" err="1"/>
              <a:t>systems</a:t>
            </a:r>
            <a:endParaRPr lang="fr-FR" sz="3200" i="0" dirty="0" smtClean="0"/>
          </a:p>
          <a:p>
            <a:pPr algn="l">
              <a:buFont typeface="Wingdings" charset="2"/>
              <a:buChar char="q"/>
            </a:pPr>
            <a:r>
              <a:rPr lang="fr-FR" sz="3200" i="0" dirty="0" smtClean="0"/>
              <a:t> </a:t>
            </a:r>
            <a:r>
              <a:rPr lang="fr-FR" sz="3200" dirty="0" smtClean="0"/>
              <a:t>Multiple </a:t>
            </a:r>
            <a:r>
              <a:rPr lang="fr-FR" sz="3200" dirty="0" err="1" smtClean="0"/>
              <a:t>myeloma</a:t>
            </a:r>
            <a:r>
              <a:rPr lang="fr-FR" sz="3200" dirty="0" smtClean="0"/>
              <a:t> simulation</a:t>
            </a:r>
          </a:p>
          <a:p>
            <a:pPr algn="l">
              <a:buFont typeface="Wingdings" charset="2"/>
              <a:buChar char="q"/>
            </a:pPr>
            <a:r>
              <a:rPr lang="fr-FR" sz="3200" dirty="0" smtClean="0"/>
              <a:t> </a:t>
            </a:r>
            <a:r>
              <a:rPr lang="fr-FR" sz="3200" dirty="0" err="1" smtClean="0"/>
              <a:t>Towards</a:t>
            </a:r>
            <a:r>
              <a:rPr lang="fr-FR" sz="3200" dirty="0" smtClean="0"/>
              <a:t> </a:t>
            </a:r>
            <a:r>
              <a:rPr lang="fr-FR" sz="3200" dirty="0" err="1" smtClean="0"/>
              <a:t>morphogenesis</a:t>
            </a:r>
            <a:r>
              <a:rPr lang="fr-FR" sz="3200" dirty="0" smtClean="0"/>
              <a:t>…</a:t>
            </a:r>
          </a:p>
          <a:p>
            <a:pPr algn="l"/>
            <a:r>
              <a:rPr lang="fr-FR" sz="3200" dirty="0" smtClean="0"/>
              <a:t>                                      … and </a:t>
            </a:r>
            <a:r>
              <a:rPr lang="fr-FR" sz="3200" dirty="0" err="1" smtClean="0"/>
              <a:t>tumor</a:t>
            </a:r>
            <a:r>
              <a:rPr lang="fr-FR" sz="3200" dirty="0" smtClean="0"/>
              <a:t> </a:t>
            </a:r>
            <a:r>
              <a:rPr lang="fr-FR" sz="3200" dirty="0" err="1" smtClean="0"/>
              <a:t>growth</a:t>
            </a:r>
            <a:r>
              <a:rPr lang="fr-FR" sz="3200" dirty="0" smtClean="0"/>
              <a:t>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atelier thématique de l'Axe Vectorisation et Radiothérapies du Cancéropôle Grand Ouest vincent.rodin@univ-brest.fr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E782-04FC-FA4E-B640-724D774CDCB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8226271">
            <a:off x="2156620" y="3681765"/>
            <a:ext cx="4805362" cy="981075"/>
          </a:xfrm>
          <a:prstGeom prst="rightArrow">
            <a:avLst>
              <a:gd name="adj1" fmla="val 50000"/>
              <a:gd name="adj2" fmla="val 122451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45492" y="4783274"/>
            <a:ext cx="1857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>
                <a:ea typeface="Times New Roman" charset="0"/>
                <a:cs typeface="Times New Roman" charset="0"/>
              </a:rPr>
              <a:t>Cell-agent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05360" y="4005399"/>
            <a:ext cx="2640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ea typeface="Times New Roman" charset="0"/>
                <a:cs typeface="Times New Roman" charset="0"/>
              </a:rPr>
              <a:t>Reaction-agent</a:t>
            </a:r>
            <a:endParaRPr lang="fr-FR" sz="3000" i="0" dirty="0">
              <a:ea typeface="Times New Roman" charset="0"/>
              <a:cs typeface="Times New Roman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75680" y="3227524"/>
            <a:ext cx="2767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fr-FR" sz="3000" i="0" dirty="0" err="1">
                <a:ea typeface="Times New Roman" charset="0"/>
                <a:cs typeface="Times New Roman" charset="0"/>
              </a:rPr>
              <a:t>Interface-Agent</a:t>
            </a:r>
            <a:endParaRPr lang="fr-FR" sz="3000" i="0" dirty="0">
              <a:ea typeface="Times New Roman" charset="0"/>
              <a:cs typeface="Times New Roman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2488" y="-82306"/>
            <a:ext cx="7169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Modelisation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and simulation of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9255" y="340536"/>
            <a:ext cx="792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human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physiological</a:t>
            </a:r>
            <a:r>
              <a:rPr lang="fr-FR" sz="4000" dirty="0" smtClean="0">
                <a:latin typeface="Arial (Titres)"/>
                <a:ea typeface="Times New Roman" charset="0"/>
                <a:cs typeface="Arial (Titres)"/>
              </a:rPr>
              <a:t> </a:t>
            </a:r>
            <a:r>
              <a:rPr lang="fr-FR" sz="4000" dirty="0" err="1" smtClean="0">
                <a:latin typeface="Arial (Titres)"/>
                <a:ea typeface="Times New Roman" charset="0"/>
                <a:cs typeface="Arial (Titres)"/>
              </a:rPr>
              <a:t>systems</a:t>
            </a:r>
            <a:endParaRPr lang="fr-FR" sz="4000" dirty="0" smtClean="0">
              <a:latin typeface="Arial (Titres)"/>
              <a:ea typeface="Times New Roman" charset="0"/>
              <a:cs typeface="Arial (Titre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2511</Words>
  <Application>Microsoft Macintosh PowerPoint</Application>
  <PresentationFormat>Présentation à l'écran (4:3)</PresentationFormat>
  <Paragraphs>501</Paragraphs>
  <Slides>35</Slides>
  <Notes>7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Thème Office</vt:lpstr>
      <vt:lpstr>Image bitmap</vt:lpstr>
      <vt:lpstr>Modélisation multi‐agents et aide à la compréhension de phénomènes physiologiques </vt:lpstr>
      <vt:lpstr>Virtual Reality  Virtual Biology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Starfish growth (1/2) </vt:lpstr>
      <vt:lpstr>Starfish growth (2/2) </vt:lpstr>
      <vt:lpstr>Towards morphogenesis modeling..?(1/2) </vt:lpstr>
      <vt:lpstr>Diapositive 34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CS_Fac_Sciences</dc:creator>
  <cp:lastModifiedBy>CS_Fac_Sciences</cp:lastModifiedBy>
  <cp:revision>450</cp:revision>
  <cp:lastPrinted>2015-06-17T09:29:55Z</cp:lastPrinted>
  <dcterms:created xsi:type="dcterms:W3CDTF">2015-06-17T12:01:20Z</dcterms:created>
  <dcterms:modified xsi:type="dcterms:W3CDTF">2015-06-17T12:02:10Z</dcterms:modified>
</cp:coreProperties>
</file>